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0" r:id="rId3"/>
    <p:sldId id="262" r:id="rId4"/>
    <p:sldId id="265" r:id="rId5"/>
    <p:sldId id="264" r:id="rId6"/>
    <p:sldId id="277" r:id="rId7"/>
    <p:sldId id="278" r:id="rId8"/>
    <p:sldId id="270" r:id="rId9"/>
    <p:sldId id="291" r:id="rId10"/>
    <p:sldId id="295" r:id="rId11"/>
    <p:sldId id="310" r:id="rId12"/>
    <p:sldId id="312" r:id="rId13"/>
    <p:sldId id="296" r:id="rId14"/>
    <p:sldId id="299" r:id="rId15"/>
    <p:sldId id="300" r:id="rId16"/>
    <p:sldId id="309" r:id="rId17"/>
    <p:sldId id="313" r:id="rId18"/>
    <p:sldId id="301" r:id="rId19"/>
    <p:sldId id="302" r:id="rId20"/>
    <p:sldId id="292" r:id="rId21"/>
    <p:sldId id="297" r:id="rId22"/>
    <p:sldId id="317" r:id="rId23"/>
    <p:sldId id="293" r:id="rId24"/>
    <p:sldId id="305" r:id="rId25"/>
    <p:sldId id="308" r:id="rId26"/>
    <p:sldId id="307" r:id="rId27"/>
    <p:sldId id="314" r:id="rId28"/>
    <p:sldId id="315" r:id="rId29"/>
    <p:sldId id="316" r:id="rId30"/>
    <p:sldId id="294" r:id="rId31"/>
    <p:sldId id="303" r:id="rId32"/>
    <p:sldId id="304" r:id="rId33"/>
    <p:sldId id="279"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48" r:id="rId50"/>
    <p:sldId id="349" r:id="rId51"/>
    <p:sldId id="350" r:id="rId52"/>
    <p:sldId id="333" r:id="rId53"/>
    <p:sldId id="334" r:id="rId54"/>
    <p:sldId id="335" r:id="rId55"/>
    <p:sldId id="355" r:id="rId56"/>
    <p:sldId id="336" r:id="rId57"/>
    <p:sldId id="337" r:id="rId58"/>
    <p:sldId id="338" r:id="rId59"/>
    <p:sldId id="339" r:id="rId60"/>
    <p:sldId id="340" r:id="rId61"/>
    <p:sldId id="341" r:id="rId62"/>
    <p:sldId id="342" r:id="rId63"/>
    <p:sldId id="343" r:id="rId64"/>
    <p:sldId id="357" r:id="rId65"/>
    <p:sldId id="380" r:id="rId66"/>
    <p:sldId id="358" r:id="rId67"/>
    <p:sldId id="377" r:id="rId68"/>
    <p:sldId id="373" r:id="rId69"/>
    <p:sldId id="374" r:id="rId70"/>
    <p:sldId id="375" r:id="rId71"/>
    <p:sldId id="359" r:id="rId72"/>
    <p:sldId id="360" r:id="rId73"/>
    <p:sldId id="361" r:id="rId74"/>
    <p:sldId id="362" r:id="rId75"/>
    <p:sldId id="268" r:id="rId76"/>
    <p:sldId id="364" r:id="rId77"/>
    <p:sldId id="363" r:id="rId78"/>
    <p:sldId id="366" r:id="rId79"/>
    <p:sldId id="367" r:id="rId80"/>
    <p:sldId id="371" r:id="rId81"/>
    <p:sldId id="365" r:id="rId82"/>
    <p:sldId id="368" r:id="rId83"/>
    <p:sldId id="369" r:id="rId84"/>
    <p:sldId id="370" r:id="rId85"/>
    <p:sldId id="276" r:id="rId86"/>
    <p:sldId id="356" r:id="rId87"/>
    <p:sldId id="275" r:id="rId88"/>
    <p:sldId id="378" r:id="rId89"/>
    <p:sldId id="37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 DHINAKARAN" initials="P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0137D-72A7-4E64-96BF-56DC1C3606C7}" v="15" dt="2025-05-01T10:48:13.10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78" d="100"/>
          <a:sy n="78" d="100"/>
        </p:scale>
        <p:origin x="110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ava krish" userId="890b105e94fbf3dc" providerId="LiveId" clId="{4A90137D-72A7-4E64-96BF-56DC1C3606C7}"/>
    <pc:docChg chg="custSel addSld delSld modSld sldOrd">
      <pc:chgData name="kesava krish" userId="890b105e94fbf3dc" providerId="LiveId" clId="{4A90137D-72A7-4E64-96BF-56DC1C3606C7}" dt="2025-05-01T15:18:01.845" v="142" actId="47"/>
      <pc:docMkLst>
        <pc:docMk/>
      </pc:docMkLst>
      <pc:sldChg chg="modSp mod">
        <pc:chgData name="kesava krish" userId="890b105e94fbf3dc" providerId="LiveId" clId="{4A90137D-72A7-4E64-96BF-56DC1C3606C7}" dt="2025-05-01T10:43:56.974" v="106" actId="255"/>
        <pc:sldMkLst>
          <pc:docMk/>
          <pc:sldMk cId="0" sldId="275"/>
        </pc:sldMkLst>
        <pc:spChg chg="mod">
          <ac:chgData name="kesava krish" userId="890b105e94fbf3dc" providerId="LiveId" clId="{4A90137D-72A7-4E64-96BF-56DC1C3606C7}" dt="2025-05-01T10:43:56.974" v="106" actId="255"/>
          <ac:spMkLst>
            <pc:docMk/>
            <pc:sldMk cId="0" sldId="275"/>
            <ac:spMk id="15" creationId="{00000000-0000-0000-0000-000000000000}"/>
          </ac:spMkLst>
        </pc:spChg>
      </pc:sldChg>
      <pc:sldChg chg="modSp mod">
        <pc:chgData name="kesava krish" userId="890b105e94fbf3dc" providerId="LiveId" clId="{4A90137D-72A7-4E64-96BF-56DC1C3606C7}" dt="2025-04-29T16:48:03.968" v="5" actId="3062"/>
        <pc:sldMkLst>
          <pc:docMk/>
          <pc:sldMk cId="0" sldId="294"/>
        </pc:sldMkLst>
        <pc:spChg chg="mod">
          <ac:chgData name="kesava krish" userId="890b105e94fbf3dc" providerId="LiveId" clId="{4A90137D-72A7-4E64-96BF-56DC1C3606C7}" dt="2025-04-29T16:48:03.968" v="5" actId="3062"/>
          <ac:spMkLst>
            <pc:docMk/>
            <pc:sldMk cId="0" sldId="294"/>
            <ac:spMk id="3" creationId="{00000000-0000-0000-0000-000000000000}"/>
          </ac:spMkLst>
        </pc:spChg>
      </pc:sldChg>
      <pc:sldChg chg="modSp mod">
        <pc:chgData name="kesava krish" userId="890b105e94fbf3dc" providerId="LiveId" clId="{4A90137D-72A7-4E64-96BF-56DC1C3606C7}" dt="2025-04-29T13:31:32.538" v="3" actId="1076"/>
        <pc:sldMkLst>
          <pc:docMk/>
          <pc:sldMk cId="0" sldId="295"/>
        </pc:sldMkLst>
        <pc:spChg chg="mod">
          <ac:chgData name="kesava krish" userId="890b105e94fbf3dc" providerId="LiveId" clId="{4A90137D-72A7-4E64-96BF-56DC1C3606C7}" dt="2025-04-29T13:31:32.538" v="3" actId="1076"/>
          <ac:spMkLst>
            <pc:docMk/>
            <pc:sldMk cId="0" sldId="295"/>
            <ac:spMk id="8" creationId="{00000000-0000-0000-0000-000000000000}"/>
          </ac:spMkLst>
        </pc:spChg>
      </pc:sldChg>
      <pc:sldChg chg="modSp mod">
        <pc:chgData name="kesava krish" userId="890b105e94fbf3dc" providerId="LiveId" clId="{4A90137D-72A7-4E64-96BF-56DC1C3606C7}" dt="2025-04-29T13:33:42.838" v="4" actId="1076"/>
        <pc:sldMkLst>
          <pc:docMk/>
          <pc:sldMk cId="0" sldId="297"/>
        </pc:sldMkLst>
        <pc:spChg chg="mod">
          <ac:chgData name="kesava krish" userId="890b105e94fbf3dc" providerId="LiveId" clId="{4A90137D-72A7-4E64-96BF-56DC1C3606C7}" dt="2025-04-29T12:21:33.626" v="0" actId="1076"/>
          <ac:spMkLst>
            <pc:docMk/>
            <pc:sldMk cId="0" sldId="297"/>
            <ac:spMk id="2" creationId="{00000000-0000-0000-0000-000000000000}"/>
          </ac:spMkLst>
        </pc:spChg>
        <pc:spChg chg="mod">
          <ac:chgData name="kesava krish" userId="890b105e94fbf3dc" providerId="LiveId" clId="{4A90137D-72A7-4E64-96BF-56DC1C3606C7}" dt="2025-04-29T13:33:42.838" v="4" actId="1076"/>
          <ac:spMkLst>
            <pc:docMk/>
            <pc:sldMk cId="0" sldId="297"/>
            <ac:spMk id="7" creationId="{00000000-0000-0000-0000-000000000000}"/>
          </ac:spMkLst>
        </pc:spChg>
        <pc:spChg chg="mod">
          <ac:chgData name="kesava krish" userId="890b105e94fbf3dc" providerId="LiveId" clId="{4A90137D-72A7-4E64-96BF-56DC1C3606C7}" dt="2025-04-29T12:21:38.513" v="1" actId="1076"/>
          <ac:spMkLst>
            <pc:docMk/>
            <pc:sldMk cId="0" sldId="297"/>
            <ac:spMk id="11" creationId="{00000000-0000-0000-0000-000000000000}"/>
          </ac:spMkLst>
        </pc:spChg>
      </pc:sldChg>
      <pc:sldChg chg="modSp mod">
        <pc:chgData name="kesava krish" userId="890b105e94fbf3dc" providerId="LiveId" clId="{4A90137D-72A7-4E64-96BF-56DC1C3606C7}" dt="2025-04-29T12:23:07.243" v="2" actId="1076"/>
        <pc:sldMkLst>
          <pc:docMk/>
          <pc:sldMk cId="0" sldId="305"/>
        </pc:sldMkLst>
        <pc:spChg chg="mod">
          <ac:chgData name="kesava krish" userId="890b105e94fbf3dc" providerId="LiveId" clId="{4A90137D-72A7-4E64-96BF-56DC1C3606C7}" dt="2025-04-29T12:23:07.243" v="2" actId="1076"/>
          <ac:spMkLst>
            <pc:docMk/>
            <pc:sldMk cId="0" sldId="305"/>
            <ac:spMk id="6" creationId="{00000000-0000-0000-0000-000000000000}"/>
          </ac:spMkLst>
        </pc:spChg>
      </pc:sldChg>
      <pc:sldChg chg="del">
        <pc:chgData name="kesava krish" userId="890b105e94fbf3dc" providerId="LiveId" clId="{4A90137D-72A7-4E64-96BF-56DC1C3606C7}" dt="2025-05-01T15:18:01.845" v="142" actId="47"/>
        <pc:sldMkLst>
          <pc:docMk/>
          <pc:sldMk cId="0" sldId="344"/>
        </pc:sldMkLst>
      </pc:sldChg>
      <pc:sldChg chg="addSp delSp modSp mod">
        <pc:chgData name="kesava krish" userId="890b105e94fbf3dc" providerId="LiveId" clId="{4A90137D-72A7-4E64-96BF-56DC1C3606C7}" dt="2025-05-01T10:47:55.737" v="125" actId="14100"/>
        <pc:sldMkLst>
          <pc:docMk/>
          <pc:sldMk cId="0" sldId="357"/>
        </pc:sldMkLst>
        <pc:picChg chg="add mod">
          <ac:chgData name="kesava krish" userId="890b105e94fbf3dc" providerId="LiveId" clId="{4A90137D-72A7-4E64-96BF-56DC1C3606C7}" dt="2025-05-01T10:47:55.737" v="125" actId="14100"/>
          <ac:picMkLst>
            <pc:docMk/>
            <pc:sldMk cId="0" sldId="357"/>
            <ac:picMk id="2" creationId="{5DEBCEFC-5BF6-8FBC-F164-17AE30701BB7}"/>
          </ac:picMkLst>
        </pc:picChg>
        <pc:picChg chg="del mod">
          <ac:chgData name="kesava krish" userId="890b105e94fbf3dc" providerId="LiveId" clId="{4A90137D-72A7-4E64-96BF-56DC1C3606C7}" dt="2025-05-01T10:47:21.564" v="115" actId="478"/>
          <ac:picMkLst>
            <pc:docMk/>
            <pc:sldMk cId="0" sldId="357"/>
            <ac:picMk id="3" creationId="{00000000-0000-0000-0000-000000000000}"/>
          </ac:picMkLst>
        </pc:picChg>
      </pc:sldChg>
      <pc:sldChg chg="modSp mod">
        <pc:chgData name="kesava krish" userId="890b105e94fbf3dc" providerId="LiveId" clId="{4A90137D-72A7-4E64-96BF-56DC1C3606C7}" dt="2025-05-01T10:46:13.231" v="111" actId="1076"/>
        <pc:sldMkLst>
          <pc:docMk/>
          <pc:sldMk cId="0" sldId="361"/>
        </pc:sldMkLst>
        <pc:picChg chg="mod">
          <ac:chgData name="kesava krish" userId="890b105e94fbf3dc" providerId="LiveId" clId="{4A90137D-72A7-4E64-96BF-56DC1C3606C7}" dt="2025-05-01T10:46:13.231" v="111" actId="1076"/>
          <ac:picMkLst>
            <pc:docMk/>
            <pc:sldMk cId="0" sldId="361"/>
            <ac:picMk id="2" creationId="{00000000-0000-0000-0000-000000000000}"/>
          </ac:picMkLst>
        </pc:picChg>
      </pc:sldChg>
      <pc:sldChg chg="modSp mod">
        <pc:chgData name="kesava krish" userId="890b105e94fbf3dc" providerId="LiveId" clId="{4A90137D-72A7-4E64-96BF-56DC1C3606C7}" dt="2025-05-01T11:20:58.016" v="141" actId="14100"/>
        <pc:sldMkLst>
          <pc:docMk/>
          <pc:sldMk cId="3102546008" sldId="367"/>
        </pc:sldMkLst>
        <pc:picChg chg="mod">
          <ac:chgData name="kesava krish" userId="890b105e94fbf3dc" providerId="LiveId" clId="{4A90137D-72A7-4E64-96BF-56DC1C3606C7}" dt="2025-05-01T11:20:58.016" v="141" actId="14100"/>
          <ac:picMkLst>
            <pc:docMk/>
            <pc:sldMk cId="3102546008" sldId="367"/>
            <ac:picMk id="4" creationId="{A7B65D07-A7B7-6E3D-2F0F-86DFB02BCACA}"/>
          </ac:picMkLst>
        </pc:picChg>
      </pc:sldChg>
      <pc:sldChg chg="addSp delSp modSp new del mod">
        <pc:chgData name="kesava krish" userId="890b105e94fbf3dc" providerId="LiveId" clId="{4A90137D-72A7-4E64-96BF-56DC1C3606C7}" dt="2025-05-01T08:41:07.595" v="11" actId="47"/>
        <pc:sldMkLst>
          <pc:docMk/>
          <pc:sldMk cId="533949317" sldId="372"/>
        </pc:sldMkLst>
        <pc:spChg chg="add del mod">
          <ac:chgData name="kesava krish" userId="890b105e94fbf3dc" providerId="LiveId" clId="{4A90137D-72A7-4E64-96BF-56DC1C3606C7}" dt="2025-05-01T08:40:31.983" v="9"/>
          <ac:spMkLst>
            <pc:docMk/>
            <pc:sldMk cId="533949317" sldId="372"/>
            <ac:spMk id="2" creationId="{4BE34129-F2B5-44F2-5C2F-CE72D12F1BCB}"/>
          </ac:spMkLst>
        </pc:spChg>
      </pc:sldChg>
      <pc:sldChg chg="addSp modSp new mod">
        <pc:chgData name="kesava krish" userId="890b105e94fbf3dc" providerId="LiveId" clId="{4A90137D-72A7-4E64-96BF-56DC1C3606C7}" dt="2025-05-01T08:42:25.065" v="28" actId="1076"/>
        <pc:sldMkLst>
          <pc:docMk/>
          <pc:sldMk cId="403707089" sldId="373"/>
        </pc:sldMkLst>
        <pc:picChg chg="add mod">
          <ac:chgData name="kesava krish" userId="890b105e94fbf3dc" providerId="LiveId" clId="{4A90137D-72A7-4E64-96BF-56DC1C3606C7}" dt="2025-05-01T08:42:20.137" v="26" actId="1076"/>
          <ac:picMkLst>
            <pc:docMk/>
            <pc:sldMk cId="403707089" sldId="373"/>
            <ac:picMk id="3" creationId="{05595D0F-9539-C6F1-0A3D-141B0A712F97}"/>
          </ac:picMkLst>
        </pc:picChg>
        <pc:picChg chg="add mod">
          <ac:chgData name="kesava krish" userId="890b105e94fbf3dc" providerId="LiveId" clId="{4A90137D-72A7-4E64-96BF-56DC1C3606C7}" dt="2025-05-01T08:42:25.065" v="28" actId="1076"/>
          <ac:picMkLst>
            <pc:docMk/>
            <pc:sldMk cId="403707089" sldId="373"/>
            <ac:picMk id="5" creationId="{52D521F2-BE01-589C-B01A-0119C916935B}"/>
          </ac:picMkLst>
        </pc:picChg>
      </pc:sldChg>
      <pc:sldChg chg="addSp modSp new mod">
        <pc:chgData name="kesava krish" userId="890b105e94fbf3dc" providerId="LiveId" clId="{4A90137D-72A7-4E64-96BF-56DC1C3606C7}" dt="2025-05-01T08:43:17.411" v="37" actId="14100"/>
        <pc:sldMkLst>
          <pc:docMk/>
          <pc:sldMk cId="2351536207" sldId="374"/>
        </pc:sldMkLst>
        <pc:picChg chg="add mod">
          <ac:chgData name="kesava krish" userId="890b105e94fbf3dc" providerId="LiveId" clId="{4A90137D-72A7-4E64-96BF-56DC1C3606C7}" dt="2025-05-01T08:43:02.746" v="33" actId="14100"/>
          <ac:picMkLst>
            <pc:docMk/>
            <pc:sldMk cId="2351536207" sldId="374"/>
            <ac:picMk id="3" creationId="{44DDC309-5BB1-2F0D-551C-699BD4AFAB03}"/>
          </ac:picMkLst>
        </pc:picChg>
        <pc:picChg chg="add mod">
          <ac:chgData name="kesava krish" userId="890b105e94fbf3dc" providerId="LiveId" clId="{4A90137D-72A7-4E64-96BF-56DC1C3606C7}" dt="2025-05-01T08:43:17.411" v="37" actId="14100"/>
          <ac:picMkLst>
            <pc:docMk/>
            <pc:sldMk cId="2351536207" sldId="374"/>
            <ac:picMk id="5" creationId="{926BFA29-8243-9413-1E6D-BDF5B6B46AB8}"/>
          </ac:picMkLst>
        </pc:picChg>
      </pc:sldChg>
      <pc:sldChg chg="addSp delSp modSp new mod">
        <pc:chgData name="kesava krish" userId="890b105e94fbf3dc" providerId="LiveId" clId="{4A90137D-72A7-4E64-96BF-56DC1C3606C7}" dt="2025-05-01T10:46:33.344" v="113" actId="1076"/>
        <pc:sldMkLst>
          <pc:docMk/>
          <pc:sldMk cId="289731748" sldId="375"/>
        </pc:sldMkLst>
        <pc:spChg chg="add mod">
          <ac:chgData name="kesava krish" userId="890b105e94fbf3dc" providerId="LiveId" clId="{4A90137D-72A7-4E64-96BF-56DC1C3606C7}" dt="2025-05-01T10:46:33.344" v="113" actId="1076"/>
          <ac:spMkLst>
            <pc:docMk/>
            <pc:sldMk cId="289731748" sldId="375"/>
            <ac:spMk id="6" creationId="{81D9EA43-E202-9B7A-2FB8-38E3C4AAE77B}"/>
          </ac:spMkLst>
        </pc:spChg>
        <pc:picChg chg="add mod">
          <ac:chgData name="kesava krish" userId="890b105e94fbf3dc" providerId="LiveId" clId="{4A90137D-72A7-4E64-96BF-56DC1C3606C7}" dt="2025-05-01T08:43:43.284" v="42" actId="14100"/>
          <ac:picMkLst>
            <pc:docMk/>
            <pc:sldMk cId="289731748" sldId="375"/>
            <ac:picMk id="3" creationId="{1DAD1861-1565-F4CA-49E0-32B62BEA51C5}"/>
          </ac:picMkLst>
        </pc:picChg>
        <pc:picChg chg="add del mod">
          <ac:chgData name="kesava krish" userId="890b105e94fbf3dc" providerId="LiveId" clId="{4A90137D-72A7-4E64-96BF-56DC1C3606C7}" dt="2025-05-01T08:46:48.402" v="73" actId="478"/>
          <ac:picMkLst>
            <pc:docMk/>
            <pc:sldMk cId="289731748" sldId="375"/>
            <ac:picMk id="5" creationId="{36F3EC1C-9A3E-3B1C-0E67-516E8758EC16}"/>
          </ac:picMkLst>
        </pc:picChg>
      </pc:sldChg>
      <pc:sldChg chg="new del">
        <pc:chgData name="kesava krish" userId="890b105e94fbf3dc" providerId="LiveId" clId="{4A90137D-72A7-4E64-96BF-56DC1C3606C7}" dt="2025-05-01T11:19:43.522" v="136" actId="47"/>
        <pc:sldMkLst>
          <pc:docMk/>
          <pc:sldMk cId="1704462448" sldId="376"/>
        </pc:sldMkLst>
      </pc:sldChg>
      <pc:sldChg chg="addSp modSp new mod ord">
        <pc:chgData name="kesava krish" userId="890b105e94fbf3dc" providerId="LiveId" clId="{4A90137D-72A7-4E64-96BF-56DC1C3606C7}" dt="2025-05-01T08:47:37.569" v="81" actId="1076"/>
        <pc:sldMkLst>
          <pc:docMk/>
          <pc:sldMk cId="1438955545" sldId="377"/>
        </pc:sldMkLst>
        <pc:spChg chg="add mod">
          <ac:chgData name="kesava krish" userId="890b105e94fbf3dc" providerId="LiveId" clId="{4A90137D-72A7-4E64-96BF-56DC1C3606C7}" dt="2025-05-01T08:46:05.534" v="70" actId="122"/>
          <ac:spMkLst>
            <pc:docMk/>
            <pc:sldMk cId="1438955545" sldId="377"/>
            <ac:spMk id="3" creationId="{1644E579-07E3-DBDD-298D-2691E615C540}"/>
          </ac:spMkLst>
        </pc:spChg>
        <pc:picChg chg="add mod">
          <ac:chgData name="kesava krish" userId="890b105e94fbf3dc" providerId="LiveId" clId="{4A90137D-72A7-4E64-96BF-56DC1C3606C7}" dt="2025-05-01T08:47:37.569" v="81" actId="1076"/>
          <ac:picMkLst>
            <pc:docMk/>
            <pc:sldMk cId="1438955545" sldId="377"/>
            <ac:picMk id="2" creationId="{6D18DEDA-E5BB-A45B-A4FB-907EBB102F2E}"/>
          </ac:picMkLst>
        </pc:picChg>
      </pc:sldChg>
      <pc:sldChg chg="addSp delSp modSp new mod">
        <pc:chgData name="kesava krish" userId="890b105e94fbf3dc" providerId="LiveId" clId="{4A90137D-72A7-4E64-96BF-56DC1C3606C7}" dt="2025-05-01T10:44:08.521" v="107" actId="255"/>
        <pc:sldMkLst>
          <pc:docMk/>
          <pc:sldMk cId="1279241006" sldId="378"/>
        </pc:sldMkLst>
        <pc:spChg chg="add del mod">
          <ac:chgData name="kesava krish" userId="890b105e94fbf3dc" providerId="LiveId" clId="{4A90137D-72A7-4E64-96BF-56DC1C3606C7}" dt="2025-05-01T10:41:39.296" v="91" actId="478"/>
          <ac:spMkLst>
            <pc:docMk/>
            <pc:sldMk cId="1279241006" sldId="378"/>
            <ac:spMk id="3" creationId="{FF52BE3C-7DFC-E4AA-804D-009DDBD7AF29}"/>
          </ac:spMkLst>
        </pc:spChg>
        <pc:spChg chg="add mod">
          <ac:chgData name="kesava krish" userId="890b105e94fbf3dc" providerId="LiveId" clId="{4A90137D-72A7-4E64-96BF-56DC1C3606C7}" dt="2025-05-01T10:44:08.521" v="107" actId="255"/>
          <ac:spMkLst>
            <pc:docMk/>
            <pc:sldMk cId="1279241006" sldId="378"/>
            <ac:spMk id="5" creationId="{E4EC6FBC-096B-808C-9830-060325DB3277}"/>
          </ac:spMkLst>
        </pc:spChg>
      </pc:sldChg>
      <pc:sldChg chg="addSp modSp new mod">
        <pc:chgData name="kesava krish" userId="890b105e94fbf3dc" providerId="LiveId" clId="{4A90137D-72A7-4E64-96BF-56DC1C3606C7}" dt="2025-05-01T10:44:35.542" v="109" actId="255"/>
        <pc:sldMkLst>
          <pc:docMk/>
          <pc:sldMk cId="1685801860" sldId="379"/>
        </pc:sldMkLst>
        <pc:spChg chg="add mod">
          <ac:chgData name="kesava krish" userId="890b105e94fbf3dc" providerId="LiveId" clId="{4A90137D-72A7-4E64-96BF-56DC1C3606C7}" dt="2025-05-01T10:44:35.542" v="109" actId="255"/>
          <ac:spMkLst>
            <pc:docMk/>
            <pc:sldMk cId="1685801860" sldId="379"/>
            <ac:spMk id="3" creationId="{1300D530-3F86-C065-FFA5-7D9EE7882155}"/>
          </ac:spMkLst>
        </pc:spChg>
      </pc:sldChg>
      <pc:sldChg chg="addSp modSp new mod">
        <pc:chgData name="kesava krish" userId="890b105e94fbf3dc" providerId="LiveId" clId="{4A90137D-72A7-4E64-96BF-56DC1C3606C7}" dt="2025-05-01T10:48:41.094" v="135" actId="14100"/>
        <pc:sldMkLst>
          <pc:docMk/>
          <pc:sldMk cId="4260642204" sldId="380"/>
        </pc:sldMkLst>
        <pc:picChg chg="add mod">
          <ac:chgData name="kesava krish" userId="890b105e94fbf3dc" providerId="LiveId" clId="{4A90137D-72A7-4E64-96BF-56DC1C3606C7}" dt="2025-05-01T10:48:41.094" v="135" actId="14100"/>
          <ac:picMkLst>
            <pc:docMk/>
            <pc:sldMk cId="4260642204" sldId="380"/>
            <ac:picMk id="2" creationId="{9BC9F409-A3E8-C986-C573-FFC1D1D978E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8D38747-4367-4BD2-8D51-C97E202738E2}" type="datetime1">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17E833E-1B6D-415F-AD29-75AE8C43BD0D}" type="datetime1">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52596F-08A7-4B70-989A-F2B1CF31E66B}" type="datetime1">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3C55A3C-5767-4844-A0A3-83778C2E5409}" type="datetime1">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DFCD27C-8599-43EF-BA1D-14DDC1946E06}" type="datetime1">
              <a:rPr lang="en-US" smtClean="0"/>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9343D99-809A-49C0-96E5-4250D0B498EE}" type="datetime1">
              <a:rPr lang="en-US" smtClean="0"/>
              <a:t>5/1/2025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143DE9B-B678-4EFB-BB7D-A4370204A0B0}" type="datetime1">
              <a:rPr lang="en-US" smtClean="0"/>
              <a:t>5/1/2025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5/1/2025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66491" y="1130060"/>
            <a:ext cx="9144000" cy="1817291"/>
          </a:xfrm>
        </p:spPr>
        <p:txBody>
          <a:bodyPr>
            <a:normAutofit/>
          </a:bodyPr>
          <a:lstStyle/>
          <a:p>
            <a:pPr>
              <a:lnSpc>
                <a:spcPct val="150000"/>
              </a:lnSpc>
            </a:pPr>
            <a:r>
              <a:rPr lang="en-US" sz="4000" dirty="0">
                <a:latin typeface="Times New Roman" panose="02020603050405020304" pitchFamily="18" charset="0"/>
                <a:cs typeface="Times New Roman" panose="02020603050405020304" pitchFamily="18" charset="0"/>
              </a:rPr>
              <a:t>Advanced Graph Convolution Networks for MRI - Based Brain Tumor Segmentation</a:t>
            </a:r>
            <a:endParaRPr lang="en-US" sz="40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
        <p:nvSpPr>
          <p:cNvPr id="10" name="Subtitle 9"/>
          <p:cNvSpPr>
            <a:spLocks noGrp="1"/>
          </p:cNvSpPr>
          <p:nvPr>
            <p:ph type="subTitle" idx="1"/>
          </p:nvPr>
        </p:nvSpPr>
        <p:spPr>
          <a:xfrm>
            <a:off x="7375585" y="4669657"/>
            <a:ext cx="5055080" cy="2817954"/>
          </a:xfrm>
        </p:spPr>
        <p:txBody>
          <a:bodyPr>
            <a:normAutofit/>
          </a:bodyPr>
          <a:lstStyle/>
          <a:p>
            <a:pPr algn="l"/>
            <a:r>
              <a:rPr lang="en-IN"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lvl="1" algn="l"/>
            <a:r>
              <a:rPr lang="en-US" sz="1800" dirty="0">
                <a:latin typeface="Times New Roman" panose="02020603050405020304" pitchFamily="18" charset="0"/>
                <a:cs typeface="Times New Roman" panose="02020603050405020304" pitchFamily="18" charset="0"/>
              </a:rPr>
              <a:t>Pari PS - 2021103029</a:t>
            </a:r>
          </a:p>
          <a:p>
            <a:pPr lvl="1" algn="l"/>
            <a:r>
              <a:rPr lang="en-IN" sz="1800" dirty="0" err="1">
                <a:latin typeface="Times New Roman" panose="02020603050405020304" pitchFamily="18" charset="0"/>
                <a:cs typeface="Times New Roman" panose="02020603050405020304" pitchFamily="18" charset="0"/>
              </a:rPr>
              <a:t>Kavishkumar</a:t>
            </a:r>
            <a:r>
              <a:rPr lang="en-IN" sz="1800" dirty="0">
                <a:latin typeface="Times New Roman" panose="02020603050405020304" pitchFamily="18" charset="0"/>
                <a:cs typeface="Times New Roman" panose="02020603050405020304" pitchFamily="18" charset="0"/>
              </a:rPr>
              <a:t> K - 2021103321</a:t>
            </a:r>
          </a:p>
          <a:p>
            <a:pPr lvl="1" algn="l"/>
            <a:r>
              <a:rPr lang="en-IN" sz="1800" dirty="0">
                <a:latin typeface="Times New Roman" panose="02020603050405020304" pitchFamily="18" charset="0"/>
                <a:cs typeface="Times New Roman" panose="02020603050405020304" pitchFamily="18" charset="0"/>
              </a:rPr>
              <a:t>Pal </a:t>
            </a:r>
            <a:r>
              <a:rPr lang="en-IN" sz="1800" dirty="0" err="1">
                <a:latin typeface="Times New Roman" panose="02020603050405020304" pitchFamily="18" charset="0"/>
                <a:cs typeface="Times New Roman" panose="02020603050405020304" pitchFamily="18" charset="0"/>
              </a:rPr>
              <a:t>Dhinakaran</a:t>
            </a:r>
            <a:r>
              <a:rPr lang="en-IN" sz="1800" dirty="0">
                <a:latin typeface="Times New Roman" panose="02020603050405020304" pitchFamily="18" charset="0"/>
                <a:cs typeface="Times New Roman" panose="02020603050405020304" pitchFamily="18" charset="0"/>
              </a:rPr>
              <a:t> P - 2021103736</a:t>
            </a:r>
          </a:p>
          <a:p>
            <a:pPr lvl="1" algn="l"/>
            <a:r>
              <a:rPr lang="en-US" sz="1800" dirty="0" err="1">
                <a:latin typeface="Times New Roman" panose="02020603050405020304" pitchFamily="18" charset="0"/>
                <a:cs typeface="Times New Roman" panose="02020603050405020304" pitchFamily="18" charset="0"/>
              </a:rPr>
              <a:t>Kesavarajamanikandan</a:t>
            </a:r>
            <a:r>
              <a:rPr lang="en-US" sz="1800" dirty="0">
                <a:latin typeface="Times New Roman" panose="02020603050405020304" pitchFamily="18" charset="0"/>
                <a:cs typeface="Times New Roman" panose="02020603050405020304" pitchFamily="18" charset="0"/>
              </a:rPr>
              <a:t> K - 2021103733</a:t>
            </a:r>
          </a:p>
          <a:p>
            <a:pPr algn="l"/>
            <a:endParaRPr lang="en-IN" sz="1800" dirty="0">
              <a:latin typeface="Times New Roman" panose="02020603050405020304" pitchFamily="18"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724620" y="4523825"/>
            <a:ext cx="4364966" cy="1339149"/>
          </a:xfrm>
          <a:prstGeom prst="rect">
            <a:avLst/>
          </a:prstGeom>
          <a:noFill/>
        </p:spPr>
        <p:txBody>
          <a:bodyPr wrap="square" rtlCol="0">
            <a:spAutoFit/>
          </a:bodyPr>
          <a:lstStyle/>
          <a:p>
            <a:pPr algn="just">
              <a:lnSpc>
                <a:spcPct val="150000"/>
              </a:lnSpc>
            </a:pP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 the Guidance of:  </a:t>
            </a:r>
          </a:p>
          <a:p>
            <a:pPr lvl="1" algn="just">
              <a:lnSpc>
                <a:spcPct val="150000"/>
              </a:lnSpc>
            </a:pPr>
            <a:r>
              <a:rPr lang="en-US" dirty="0">
                <a:latin typeface="Times New Roman" panose="02020603050405020304" pitchFamily="18" charset="0"/>
                <a:cs typeface="Times New Roman" panose="02020603050405020304" pitchFamily="18" charset="0"/>
              </a:rPr>
              <a:t>Dr. B.L. </a:t>
            </a:r>
            <a:r>
              <a:rPr lang="en-US" dirty="0" err="1">
                <a:latin typeface="Times New Roman" panose="02020603050405020304" pitchFamily="18" charset="0"/>
                <a:cs typeface="Times New Roman" panose="02020603050405020304" pitchFamily="18" charset="0"/>
              </a:rPr>
              <a:t>Velammal</a:t>
            </a:r>
            <a:endParaRPr lang="en-US" dirty="0">
              <a:latin typeface="Times New Roman" panose="02020603050405020304" pitchFamily="18" charset="0"/>
              <a:cs typeface="Times New Roman" panose="02020603050405020304" pitchFamily="18" charset="0"/>
            </a:endParaRPr>
          </a:p>
          <a:p>
            <a:pPr lvl="1" algn="just">
              <a:lnSpc>
                <a:spcPct val="150000"/>
              </a:lnSpc>
            </a:pPr>
            <a:r>
              <a:rPr lang="en-US" dirty="0">
                <a:latin typeface="Times New Roman" panose="02020603050405020304" pitchFamily="18" charset="0"/>
                <a:cs typeface="Times New Roman" panose="02020603050405020304" pitchFamily="18" charset="0"/>
              </a:rPr>
              <a:t>Associate Professor, Department of CSE</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1267" y="777981"/>
            <a:ext cx="1570008"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Input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71267" y="1739826"/>
            <a:ext cx="1121434"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71267" y="3281353"/>
            <a:ext cx="1570008"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431984" y="4014966"/>
            <a:ext cx="10041148" cy="2031325"/>
          </a:xfrm>
          <a:prstGeom prst="rect">
            <a:avLst/>
          </a:prstGeom>
          <a:noFill/>
        </p:spPr>
        <p:txBody>
          <a:bodyPr wrap="square" rtlCol="0">
            <a:spAutoFit/>
          </a:bodyPr>
          <a:lstStyle/>
          <a:p>
            <a:pPr marL="800100" lvl="1"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handles the raw MRI scans by performing normalization, resizing, and data augmentation.</a:t>
            </a:r>
          </a:p>
          <a:p>
            <a:pPr marL="800100" lvl="1"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Different MRI modalities (T1, T2, FLAIR, T1c) are processed separately, ensuring data consistency and uniformity across modalities.</a:t>
            </a:r>
          </a:p>
          <a:p>
            <a:pPr algn="just"/>
            <a:endParaRPr lang="en-IN" dirty="0"/>
          </a:p>
        </p:txBody>
      </p:sp>
      <p:sp>
        <p:nvSpPr>
          <p:cNvPr id="7" name="TextBox 6"/>
          <p:cNvSpPr txBox="1"/>
          <p:nvPr/>
        </p:nvSpPr>
        <p:spPr>
          <a:xfrm>
            <a:off x="2078966" y="1181551"/>
            <a:ext cx="5883215" cy="369332"/>
          </a:xfrm>
          <a:prstGeom prst="rect">
            <a:avLst/>
          </a:prstGeom>
          <a:noFill/>
        </p:spPr>
        <p:txBody>
          <a:bodyPr wrap="square" rtlCol="0">
            <a:spAutoFit/>
          </a:bodyPr>
          <a:lstStyle/>
          <a:p>
            <a:pPr algn="just"/>
            <a:r>
              <a:rPr lang="fr-FR" dirty="0">
                <a:latin typeface="Times New Roman" panose="02020603050405020304" pitchFamily="18" charset="0"/>
                <a:cs typeface="Times New Roman" panose="02020603050405020304" pitchFamily="18" charset="0"/>
              </a:rPr>
              <a:t>Raw MRI images (</a:t>
            </a:r>
            <a:r>
              <a:rPr lang="fr-FR" dirty="0" err="1">
                <a:latin typeface="Times New Roman" panose="02020603050405020304" pitchFamily="18" charset="0"/>
                <a:cs typeface="Times New Roman" panose="02020603050405020304" pitchFamily="18" charset="0"/>
              </a:rPr>
              <a:t>multi-modal</a:t>
            </a:r>
            <a:r>
              <a:rPr lang="fr-FR" dirty="0">
                <a:latin typeface="Times New Roman" panose="02020603050405020304" pitchFamily="18" charset="0"/>
                <a:cs typeface="Times New Roman" panose="02020603050405020304" pitchFamily="18" charset="0"/>
              </a:rPr>
              <a:t>: T1, T2, FLAIR, T1c)</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078966" y="2538412"/>
            <a:ext cx="5348378"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Preprocessed MRI images ready for feature extraction.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81446" y="4040972"/>
            <a:ext cx="2029108" cy="828791"/>
          </a:xfrm>
          <a:prstGeom prst="rect">
            <a:avLst/>
          </a:prstGeom>
        </p:spPr>
      </p:pic>
      <p:sp>
        <p:nvSpPr>
          <p:cNvPr id="4" name="TextBox 3"/>
          <p:cNvSpPr txBox="1"/>
          <p:nvPr/>
        </p:nvSpPr>
        <p:spPr>
          <a:xfrm>
            <a:off x="658483" y="900600"/>
            <a:ext cx="11533517" cy="5464958"/>
          </a:xfrm>
          <a:prstGeom prst="rect">
            <a:avLst/>
          </a:prstGeom>
          <a:noFill/>
        </p:spPr>
        <p:txBody>
          <a:bodyPr wrap="square">
            <a:spAutoFit/>
          </a:bodyPr>
          <a:lstStyle/>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Normalization:</a:t>
            </a: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Standardizes the pixel intensity values of MRI images to a common scale.</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Helps in reducing the impact of intensity variations across different MRI modalities (T1, T2, FLAIR, T1c).</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Common methods include </a:t>
            </a:r>
            <a:r>
              <a:rPr lang="en-US" sz="1600" b="1" dirty="0">
                <a:latin typeface="Times New Roman" panose="02020603050405020304" pitchFamily="18" charset="0"/>
                <a:cs typeface="Times New Roman" panose="02020603050405020304" pitchFamily="18" charset="0"/>
              </a:rPr>
              <a:t>Z-score Normalization</a:t>
            </a:r>
            <a:r>
              <a:rPr lang="en-US" sz="16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Z-score normalization is applied to standardize the intensity values of MRI images before they are used in the </a:t>
            </a:r>
            <a:r>
              <a:rPr lang="en-US" sz="1600" b="1" dirty="0">
                <a:latin typeface="Times New Roman" panose="02020603050405020304" pitchFamily="18" charset="0"/>
                <a:cs typeface="Times New Roman" panose="02020603050405020304" pitchFamily="18" charset="0"/>
              </a:rPr>
              <a:t>Graph Convolutional Network (GCN)</a:t>
            </a:r>
            <a:r>
              <a:rPr lang="en-US" sz="1600" dirty="0">
                <a:latin typeface="Times New Roman" panose="02020603050405020304" pitchFamily="18" charset="0"/>
                <a:cs typeface="Times New Roman" panose="02020603050405020304" pitchFamily="18" charset="0"/>
              </a:rPr>
              <a:t>. This ensures that different modalities (Flair, T1, T1ce, T2) have comparable intensity distributions, improving model stability and convergence.</a:t>
            </a:r>
          </a:p>
          <a:p>
            <a:pPr marL="742950" lvl="1" indent="-285750" algn="just">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For each voxel 𝑥 in the MRI image:</a:t>
            </a:r>
          </a:p>
          <a:p>
            <a:pPr lvl="1" algn="just">
              <a:lnSpc>
                <a:spcPct val="150000"/>
              </a:lnSpc>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IN" sz="1600" dirty="0">
                <a:latin typeface="Times New Roman" panose="02020603050405020304" pitchFamily="18" charset="0"/>
                <a:cs typeface="Times New Roman" panose="02020603050405020304" pitchFamily="18" charset="0"/>
              </a:rPr>
              <a:t>where:</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 is the normalized voxel intensity,</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 is the original intensity value,</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μ is the mean intensity of the entire MRI scan,</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σ is the standard deviation of the MRI scan. </a:t>
            </a:r>
          </a:p>
          <a:p>
            <a:pPr lvl="1" algn="just">
              <a:lnSpc>
                <a:spcPct val="15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730" y="1073505"/>
            <a:ext cx="9146332" cy="4849404"/>
          </a:xfrm>
          <a:prstGeom prst="rect">
            <a:avLst/>
          </a:prstGeom>
          <a:noFill/>
        </p:spPr>
        <p:txBody>
          <a:bodyPr wrap="square">
            <a:spAutoFit/>
          </a:bodyPr>
          <a:lstStyle/>
          <a:p>
            <a:pPr algn="just">
              <a:lnSpc>
                <a:spcPct val="150000"/>
              </a:lnSpc>
            </a:pPr>
            <a:r>
              <a:rPr lang="en-US" sz="1600" b="1" dirty="0">
                <a:latin typeface="Times New Roman" panose="02020603050405020304" pitchFamily="18" charset="0"/>
                <a:cs typeface="Times New Roman" panose="02020603050405020304" pitchFamily="18" charset="0"/>
              </a:rPr>
              <a:t>2.Resizing:</a:t>
            </a: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Ensures that all images have a uniform size, making them compatible with the neural network architecture.</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Reduces computational complexity and memory requirements.</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Maintains aspect ratio while fitting the required input dimensions.</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Helps in reducing overfitting and improving model generalization.</a:t>
            </a:r>
          </a:p>
          <a:p>
            <a:pPr marL="742950" lvl="1" indent="-285750" algn="just">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US" sz="1600" b="1" dirty="0">
                <a:latin typeface="Times New Roman" panose="02020603050405020304" pitchFamily="18" charset="0"/>
                <a:cs typeface="Times New Roman" panose="02020603050405020304" pitchFamily="18" charset="0"/>
              </a:rPr>
              <a:t>Original Image </a:t>
            </a:r>
            <a:r>
              <a:rPr lang="en-US" sz="1600" b="1" dirty="0" err="1">
                <a:latin typeface="Times New Roman" panose="02020603050405020304" pitchFamily="18" charset="0"/>
                <a:cs typeface="Times New Roman" panose="02020603050405020304" pitchFamily="18" charset="0"/>
              </a:rPr>
              <a:t>Size:</a:t>
            </a:r>
            <a:r>
              <a:rPr lang="en-US" sz="1600" dirty="0" err="1">
                <a:latin typeface="Times New Roman" panose="02020603050405020304" pitchFamily="18" charset="0"/>
                <a:cs typeface="Times New Roman" panose="02020603050405020304" pitchFamily="18" charset="0"/>
              </a:rPr>
              <a:t>The</a:t>
            </a:r>
            <a:r>
              <a:rPr lang="en-US" sz="1600" dirty="0">
                <a:latin typeface="Times New Roman" panose="02020603050405020304" pitchFamily="18" charset="0"/>
                <a:cs typeface="Times New Roman" panose="02020603050405020304" pitchFamily="18" charset="0"/>
              </a:rPr>
              <a:t> original MRI scans in the </a:t>
            </a:r>
            <a:r>
              <a:rPr lang="en-US" sz="1600" dirty="0" err="1">
                <a:latin typeface="Times New Roman" panose="02020603050405020304" pitchFamily="18" charset="0"/>
                <a:cs typeface="Times New Roman" panose="02020603050405020304" pitchFamily="18" charset="0"/>
              </a:rPr>
              <a:t>BraTS</a:t>
            </a:r>
            <a:r>
              <a:rPr lang="en-US" sz="1600" dirty="0">
                <a:latin typeface="Times New Roman" panose="02020603050405020304" pitchFamily="18" charset="0"/>
                <a:cs typeface="Times New Roman" panose="02020603050405020304" pitchFamily="18" charset="0"/>
              </a:rPr>
              <a:t> dataset have varying spatial resolutions, typically around (240 × 240 × 155) voxels.</a:t>
            </a:r>
          </a:p>
          <a:p>
            <a:pPr lvl="1" algn="just">
              <a:lnSpc>
                <a:spcPct val="150000"/>
              </a:lnSpc>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Target Resized </a:t>
            </a:r>
            <a:r>
              <a:rPr lang="en-US" sz="1600" b="1" dirty="0" err="1">
                <a:latin typeface="Times New Roman" panose="02020603050405020304" pitchFamily="18" charset="0"/>
                <a:cs typeface="Times New Roman" panose="02020603050405020304" pitchFamily="18" charset="0"/>
              </a:rPr>
              <a:t>Shape:</a:t>
            </a:r>
            <a:r>
              <a:rPr lang="en-US" sz="1600" dirty="0" err="1">
                <a:latin typeface="Times New Roman" panose="02020603050405020304" pitchFamily="18" charset="0"/>
                <a:cs typeface="Times New Roman" panose="02020603050405020304" pitchFamily="18" charset="0"/>
              </a:rPr>
              <a:t>In</a:t>
            </a:r>
            <a:r>
              <a:rPr lang="en-US" sz="1600" dirty="0">
                <a:latin typeface="Times New Roman" panose="02020603050405020304" pitchFamily="18" charset="0"/>
                <a:cs typeface="Times New Roman" panose="02020603050405020304" pitchFamily="18" charset="0"/>
              </a:rPr>
              <a:t> the M2GCNet model, all MRI volumes are resized to a fixed (128 × 128 × 128) </a:t>
            </a:r>
            <a:r>
              <a:rPr lang="en-US" sz="1600" dirty="0" err="1">
                <a:latin typeface="Times New Roman" panose="02020603050405020304" pitchFamily="18" charset="0"/>
                <a:cs typeface="Times New Roman" panose="02020603050405020304" pitchFamily="18" charset="0"/>
              </a:rPr>
              <a:t>resolution.This</a:t>
            </a:r>
            <a:r>
              <a:rPr lang="en-US" sz="1600" dirty="0">
                <a:latin typeface="Times New Roman" panose="02020603050405020304" pitchFamily="18" charset="0"/>
                <a:cs typeface="Times New Roman" panose="02020603050405020304" pitchFamily="18" charset="0"/>
              </a:rPr>
              <a:t> ensures uniformity across different patient scans and facilitates efficient feature extraction.</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0912" y="553998"/>
            <a:ext cx="7703389" cy="6193811"/>
          </a:xfrm>
          <a:prstGeom prst="rect">
            <a:avLst/>
          </a:prstGeom>
          <a:noFill/>
        </p:spPr>
        <p:txBody>
          <a:bodyPr wrap="square" rtlCol="0">
            <a:spAutoFit/>
          </a:bodyPr>
          <a:lstStyle/>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preprocess_data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ground_truth</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Normalize the MRI data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mri_data_normalized</a:t>
            </a:r>
            <a:r>
              <a:rPr lang="en-IN" sz="1400" dirty="0">
                <a:latin typeface="Times New Roman" panose="02020603050405020304" pitchFamily="18" charset="0"/>
                <a:cs typeface="Times New Roman" panose="02020603050405020304" pitchFamily="18" charset="0"/>
              </a:rPr>
              <a:t> = normalize(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Resample to standard resolution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mri_data_resampled</a:t>
            </a:r>
            <a:r>
              <a:rPr lang="en-IN" sz="1400" dirty="0">
                <a:latin typeface="Times New Roman" panose="02020603050405020304" pitchFamily="18" charset="0"/>
                <a:cs typeface="Times New Roman" panose="02020603050405020304" pitchFamily="18" charset="0"/>
              </a:rPr>
              <a:t> = resample(</a:t>
            </a:r>
            <a:r>
              <a:rPr lang="en-IN" sz="1400" dirty="0" err="1">
                <a:latin typeface="Times New Roman" panose="02020603050405020304" pitchFamily="18" charset="0"/>
                <a:cs typeface="Times New Roman" panose="02020603050405020304" pitchFamily="18" charset="0"/>
              </a:rPr>
              <a:t>mri_data_normalized</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Apply augmentation techniques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augmented_data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augment_data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mri_data_resampled</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Generate corresponding segmentation masks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segmentation_mask</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generate_mask</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ground_truth</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augmented_data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segmentation_mask</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normalize(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Normalize pixel values to range [0, 1]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mri_data.min</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mri_data.max</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mri_data.min</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resample(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Resample to a fixed resolution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resample_to_fixed_resolution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augment_data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Augmentation strategies like rotation, flipping, etc.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augmented_mri_data</a:t>
            </a:r>
            <a:endParaRPr lang="en-IN"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3684" y="276999"/>
            <a:ext cx="2648309"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Pseudocode :</a:t>
            </a:r>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37495" y="1699404"/>
            <a:ext cx="2769080" cy="31313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744528" y="1880558"/>
            <a:ext cx="2562047" cy="307777"/>
          </a:xfrm>
          <a:prstGeom prst="rect">
            <a:avLst/>
          </a:prstGeom>
          <a:solidFill>
            <a:schemeClr val="bg1"/>
          </a:solidFill>
        </p:spPr>
        <p:txBody>
          <a:bodyPr wrap="square" rtlCol="0">
            <a:spAutoFit/>
          </a:bodyPr>
          <a:lstStyle/>
          <a:p>
            <a:r>
              <a:rPr lang="en-IN" sz="1400" dirty="0">
                <a:latin typeface="Times New Roman" panose="02020603050405020304" pitchFamily="18" charset="0"/>
                <a:cs typeface="Times New Roman" panose="02020603050405020304" pitchFamily="18" charset="0"/>
              </a:rPr>
              <a:t>Feature Extraction Module</a:t>
            </a:r>
          </a:p>
        </p:txBody>
      </p:sp>
      <p:sp>
        <p:nvSpPr>
          <p:cNvPr id="5" name="Rectangle 4"/>
          <p:cNvSpPr/>
          <p:nvPr/>
        </p:nvSpPr>
        <p:spPr>
          <a:xfrm>
            <a:off x="4934308" y="2481687"/>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Convolutional Layers</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934308" y="3169908"/>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Pooling Layers</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934310" y="3929398"/>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Batch Normalization</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6210" y="456029"/>
            <a:ext cx="567618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2.Feature Extraction Module: </a:t>
            </a:r>
          </a:p>
        </p:txBody>
      </p:sp>
      <p:cxnSp>
        <p:nvCxnSpPr>
          <p:cNvPr id="10" name="Straight Arrow Connector 9"/>
          <p:cNvCxnSpPr>
            <a:endCxn id="2" idx="1"/>
          </p:cNvCxnSpPr>
          <p:nvPr/>
        </p:nvCxnSpPr>
        <p:spPr>
          <a:xfrm>
            <a:off x="2536166" y="3252158"/>
            <a:ext cx="2001329" cy="1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p:cNvCxnSpPr>
          <p:nvPr/>
        </p:nvCxnSpPr>
        <p:spPr>
          <a:xfrm>
            <a:off x="7306575" y="3265098"/>
            <a:ext cx="2182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02943" y="2979975"/>
            <a:ext cx="1820169"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Preprocessed MRI images</a:t>
            </a:r>
          </a:p>
          <a:p>
            <a:endParaRPr lang="en-IN" sz="1200" dirty="0"/>
          </a:p>
        </p:txBody>
      </p:sp>
      <p:sp>
        <p:nvSpPr>
          <p:cNvPr id="14" name="TextBox 13"/>
          <p:cNvSpPr txBox="1"/>
          <p:nvPr/>
        </p:nvSpPr>
        <p:spPr>
          <a:xfrm>
            <a:off x="7893169" y="2975159"/>
            <a:ext cx="1863305"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6005" y="468005"/>
            <a:ext cx="920870"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Input :</a:t>
            </a:r>
          </a:p>
        </p:txBody>
      </p:sp>
      <p:sp>
        <p:nvSpPr>
          <p:cNvPr id="7" name="TextBox 6"/>
          <p:cNvSpPr txBox="1"/>
          <p:nvPr/>
        </p:nvSpPr>
        <p:spPr>
          <a:xfrm>
            <a:off x="606005" y="1660433"/>
            <a:ext cx="1119278"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06005" y="3244334"/>
            <a:ext cx="1705874"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226029" y="990705"/>
            <a:ext cx="6094562" cy="36933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Preprocessed MRI images</a:t>
            </a:r>
          </a:p>
        </p:txBody>
      </p:sp>
      <p:sp>
        <p:nvSpPr>
          <p:cNvPr id="15" name="TextBox 14"/>
          <p:cNvSpPr txBox="1"/>
          <p:nvPr/>
        </p:nvSpPr>
        <p:spPr>
          <a:xfrm>
            <a:off x="1226029" y="2389940"/>
            <a:ext cx="7761617" cy="36933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Feature maps containing essential spatial and texture information</a:t>
            </a:r>
          </a:p>
        </p:txBody>
      </p:sp>
      <p:sp>
        <p:nvSpPr>
          <p:cNvPr id="19" name="TextBox 18"/>
          <p:cNvSpPr txBox="1"/>
          <p:nvPr/>
        </p:nvSpPr>
        <p:spPr>
          <a:xfrm>
            <a:off x="1226029" y="3820473"/>
            <a:ext cx="10359246"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Feature Extraction Module is responsible for extracting meaningful spatial and texture features from the preprocessed MRI images. This is achieved using deep convolutional layers, which help in capturing important tumor characteristics such as edges, intensity variations, and structural patterns.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85191" y="1209383"/>
            <a:ext cx="11206065" cy="484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3D convolutional layers in this module are responsible for learning local patterns in the MRI data. Each convolution operation applies a set of 3D filters (kernels) to the input data in three dimensions (x, y, and z axes). This allows the network to learn spatial patterns such as edges, textures, and more complex features across the volumetric MRI scans.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 in the Code:</a:t>
            </a:r>
          </a:p>
          <a:p>
            <a:pPr marL="742950" marR="0" lvl="1"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model uses several 3D convolution layers with increasing filters to progressively capture more complex patterns:</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Block: Conv3D(filters=32,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Second Block: Conv3D(filters=64,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Third Block: Conv3D(filters=128,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Fourth Block: Conv3D(filters=256,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742950" marR="0" lvl="1"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kernel size (3, 3, 3) is used in all layers, meaning that each filter looks at a 3x3x3 patch of the input data at a time.</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convolutions help the network to extract both low-level features (like edges and textures) and high-level abstract features (like tumor regions and tissue boundaries) from the 3D MRI data.</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279917" y="212337"/>
            <a:ext cx="5990254" cy="523220"/>
          </a:xfrm>
          <a:prstGeom prst="rect">
            <a:avLst/>
          </a:prstGeom>
          <a:noFill/>
        </p:spPr>
        <p:txBody>
          <a:bodyPr wrap="square" rtlCol="0">
            <a:spAutoFit/>
          </a:bodyPr>
          <a:lstStyle/>
          <a:p>
            <a:pPr marL="514350" indent="-514350">
              <a:buFont typeface="+mj-lt"/>
              <a:buAutoNum type="arabicPeriod"/>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Layers (Conv3D):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91994" y="1531218"/>
            <a:ext cx="10944225"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Max Pooling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 are used after each convolution operation to down-sample the feature maps and reduce the spatial dimensions. This not only decreases the computation cost but also helps in extracting more abstract features at higher levels while preserving the strongest activations.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 in the Code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marR="0" lvl="1"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each convolution operation, a MaxPooling3D layer with a pool size of (2, 2, 2) is applied. This means that for every 2x2x2 block of the feature map, only the maximum value is retained.</a:t>
            </a:r>
          </a:p>
          <a:p>
            <a:pPr marL="285750" indent="-285750" eaLnBrk="0" fontAlgn="base" hangingPunct="0">
              <a:lnSpc>
                <a:spcPct val="150000"/>
              </a:lnSpc>
              <a:spcBef>
                <a:spcPct val="0"/>
              </a:spcBef>
              <a:spcAft>
                <a:spcPct val="0"/>
              </a:spcAft>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selecting the maximum value from each region, the pooling layers help highlight the most relevant features, like the most prominent textures or boundaries, while discarding irrelevant information. This reduces spatial dimensions (height, width, depth) and increases computational efficiency.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491994" y="419878"/>
            <a:ext cx="5924939" cy="523220"/>
          </a:xfrm>
          <a:prstGeom prst="rect">
            <a:avLst/>
          </a:prstGeom>
          <a:noFill/>
        </p:spPr>
        <p:txBody>
          <a:bodyPr wrap="square" rtlCol="0">
            <a:spAutoFit/>
          </a:bodyPr>
          <a:lstStyle/>
          <a:p>
            <a:pPr marL="514350" indent="-514350">
              <a:buFont typeface="+mj-lt"/>
              <a:buAutoNum type="arabicPeriod" startAt="2"/>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Pooling Layers (MaxPooling3D):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7885" y="686191"/>
            <a:ext cx="6094562" cy="5870646"/>
          </a:xfrm>
          <a:prstGeom prst="rect">
            <a:avLst/>
          </a:prstGeom>
          <a:noFill/>
        </p:spPr>
        <p:txBody>
          <a:bodyPr wrap="square">
            <a:spAutoFit/>
          </a:bodyPr>
          <a:lstStyle/>
          <a:p>
            <a:pPr algn="just">
              <a:lnSpc>
                <a:spcPct val="150000"/>
              </a:lnSpc>
            </a:pPr>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tensorflow</a:t>
            </a:r>
            <a:r>
              <a:rPr lang="en-IN" sz="1400" dirty="0">
                <a:latin typeface="Times New Roman" panose="02020603050405020304" pitchFamily="18" charset="0"/>
                <a:cs typeface="Times New Roman" panose="02020603050405020304" pitchFamily="18" charset="0"/>
              </a:rPr>
              <a:t> as </a:t>
            </a:r>
            <a:r>
              <a:rPr lang="en-IN" sz="1400" dirty="0" err="1">
                <a:latin typeface="Times New Roman" panose="02020603050405020304" pitchFamily="18" charset="0"/>
                <a:cs typeface="Times New Roman" panose="02020603050405020304" pitchFamily="18" charset="0"/>
              </a:rPr>
              <a:t>tf</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tensorflow.keras</a:t>
            </a:r>
            <a:r>
              <a:rPr lang="en-IN" sz="1400" dirty="0">
                <a:latin typeface="Times New Roman" panose="02020603050405020304" pitchFamily="18" charset="0"/>
                <a:cs typeface="Times New Roman" panose="02020603050405020304" pitchFamily="18" charset="0"/>
              </a:rPr>
              <a:t> import layers, models </a:t>
            </a:r>
          </a:p>
          <a:p>
            <a:pPr algn="just">
              <a:lnSpc>
                <a:spcPct val="150000"/>
              </a:lnSpc>
            </a:pP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Define a simple 3D CNN model </a:t>
            </a:r>
          </a:p>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create_cnn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model = </a:t>
            </a:r>
            <a:r>
              <a:rPr lang="en-IN" sz="1400" dirty="0" err="1">
                <a:latin typeface="Times New Roman" panose="02020603050405020304" pitchFamily="18" charset="0"/>
                <a:cs typeface="Times New Roman" panose="02020603050405020304" pitchFamily="18" charset="0"/>
              </a:rPr>
              <a:t>models.Sequential</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layers.Conv3D(32,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layers.MaxPooling3D((2, 2, 2)), </a:t>
            </a:r>
          </a:p>
          <a:p>
            <a:pPr algn="just">
              <a:lnSpc>
                <a:spcPct val="150000"/>
              </a:lnSpc>
            </a:pPr>
            <a:r>
              <a:rPr lang="en-IN" sz="1400" dirty="0">
                <a:latin typeface="Times New Roman" panose="02020603050405020304" pitchFamily="18" charset="0"/>
                <a:cs typeface="Times New Roman" panose="02020603050405020304" pitchFamily="18" charset="0"/>
              </a:rPr>
              <a:t>        layers.Conv3D(64,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layers.MaxPooling3D((2, 2, 2)), </a:t>
            </a:r>
          </a:p>
          <a:p>
            <a:pPr algn="just">
              <a:lnSpc>
                <a:spcPct val="150000"/>
              </a:lnSpc>
            </a:pPr>
            <a:r>
              <a:rPr lang="en-IN" sz="1400" dirty="0">
                <a:latin typeface="Times New Roman" panose="02020603050405020304" pitchFamily="18" charset="0"/>
                <a:cs typeface="Times New Roman" panose="02020603050405020304" pitchFamily="18" charset="0"/>
              </a:rPr>
              <a:t>        layers.Conv3D(128,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layers.GlobalAveragePooling3D(),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layers.Dense</a:t>
            </a:r>
            <a:r>
              <a:rPr lang="en-IN" sz="1400" dirty="0">
                <a:latin typeface="Times New Roman" panose="02020603050405020304" pitchFamily="18" charset="0"/>
                <a:cs typeface="Times New Roman" panose="02020603050405020304" pitchFamily="18" charset="0"/>
              </a:rPr>
              <a:t>(256,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layers.Dense</a:t>
            </a:r>
            <a:r>
              <a:rPr lang="en-IN" sz="1400" dirty="0">
                <a:latin typeface="Times New Roman" panose="02020603050405020304" pitchFamily="18" charset="0"/>
                <a:cs typeface="Times New Roman" panose="02020603050405020304" pitchFamily="18" charset="0"/>
              </a:rPr>
              <a:t>(128,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t>
            </a:r>
          </a:p>
          <a:p>
            <a:pPr algn="just">
              <a:lnSpc>
                <a:spcPct val="150000"/>
              </a:lnSpc>
            </a:pPr>
            <a:r>
              <a:rPr lang="en-IN" sz="1400" dirty="0">
                <a:latin typeface="Times New Roman" panose="02020603050405020304" pitchFamily="18" charset="0"/>
                <a:cs typeface="Times New Roman" panose="02020603050405020304" pitchFamily="18" charset="0"/>
              </a:rPr>
              <a:t>    return model </a:t>
            </a:r>
          </a:p>
          <a:p>
            <a:pPr algn="just">
              <a:lnSpc>
                <a:spcPct val="150000"/>
              </a:lnSpc>
            </a:pPr>
            <a:r>
              <a:rPr lang="en-IN" sz="1400" dirty="0">
                <a:latin typeface="Times New Roman" panose="02020603050405020304" pitchFamily="18" charset="0"/>
                <a:cs typeface="Times New Roman" panose="02020603050405020304" pitchFamily="18" charset="0"/>
              </a:rPr>
              <a:t> </a:t>
            </a:r>
          </a:p>
          <a:p>
            <a:pPr algn="just">
              <a:lnSpc>
                <a:spcPct val="150000"/>
              </a:lnSpc>
            </a:pPr>
            <a:endParaRPr lang="en-IN" sz="1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80126" y="301487"/>
            <a:ext cx="6094562" cy="458074"/>
          </a:xfrm>
          <a:prstGeom prst="rect">
            <a:avLst/>
          </a:prstGeom>
          <a:noFill/>
        </p:spPr>
        <p:txBody>
          <a:bodyPr wrap="square">
            <a:spAutoFit/>
          </a:bodyPr>
          <a:lstStyle/>
          <a:p>
            <a:pPr>
              <a:lnSpc>
                <a:spcPct val="150000"/>
              </a:lnSpc>
            </a:pPr>
            <a:r>
              <a:rPr lang="en-IN" sz="1800" b="1" dirty="0">
                <a:latin typeface="Times New Roman" panose="02020603050405020304" pitchFamily="18" charset="0"/>
                <a:cs typeface="Times New Roman" panose="02020603050405020304" pitchFamily="18" charset="0"/>
              </a:rPr>
              <a:t>Pseudo-code: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7281" y="1327559"/>
            <a:ext cx="6094562" cy="4202882"/>
          </a:xfrm>
          <a:prstGeom prst="rect">
            <a:avLst/>
          </a:prstGeom>
          <a:noFill/>
        </p:spPr>
        <p:txBody>
          <a:bodyPr wrap="square">
            <a:spAutoFit/>
          </a:bodyPr>
          <a:lstStyle/>
          <a:p>
            <a:pPr>
              <a:lnSpc>
                <a:spcPct val="150000"/>
              </a:lnSpc>
            </a:pPr>
            <a:r>
              <a:rPr lang="en-IN" sz="1800" dirty="0">
                <a:latin typeface="Times New Roman" panose="02020603050405020304" pitchFamily="18" charset="0"/>
                <a:cs typeface="Times New Roman" panose="02020603050405020304" pitchFamily="18" charset="0"/>
              </a:rPr>
              <a:t># Create CNN for feature extraction </a:t>
            </a:r>
          </a:p>
          <a:p>
            <a:pPr>
              <a:lnSpc>
                <a:spcPct val="150000"/>
              </a:lnSpc>
            </a:pPr>
            <a:r>
              <a:rPr lang="en-IN" sz="1800" dirty="0" err="1">
                <a:latin typeface="Times New Roman" panose="02020603050405020304" pitchFamily="18" charset="0"/>
                <a:cs typeface="Times New Roman" panose="02020603050405020304" pitchFamily="18" charset="0"/>
              </a:rPr>
              <a:t>cnn_model</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create_cnn</a:t>
            </a:r>
            <a:r>
              <a:rPr lang="en-IN" sz="1800" dirty="0">
                <a:latin typeface="Times New Roman" panose="02020603050405020304" pitchFamily="18" charset="0"/>
                <a:cs typeface="Times New Roman" panose="02020603050405020304" pitchFamily="18" charset="0"/>
              </a:rPr>
              <a:t>((64, 64, 64, 1))  # Example input shape (64x64x64, </a:t>
            </a:r>
          </a:p>
          <a:p>
            <a:pPr>
              <a:lnSpc>
                <a:spcPct val="150000"/>
              </a:lnSpc>
            </a:pPr>
            <a:r>
              <a:rPr lang="en-IN" sz="1800" dirty="0">
                <a:latin typeface="Times New Roman" panose="02020603050405020304" pitchFamily="18" charset="0"/>
                <a:cs typeface="Times New Roman" panose="02020603050405020304" pitchFamily="18" charset="0"/>
              </a:rPr>
              <a:t>single channel) </a:t>
            </a:r>
          </a:p>
          <a:p>
            <a:pPr>
              <a:lnSpc>
                <a:spcPct val="150000"/>
              </a:lnSpc>
            </a:pPr>
            <a:r>
              <a:rPr lang="en-IN" sz="1800" dirty="0">
                <a:latin typeface="Times New Roman" panose="02020603050405020304" pitchFamily="18" charset="0"/>
                <a:cs typeface="Times New Roman" panose="02020603050405020304" pitchFamily="18" charset="0"/>
              </a:rPr>
              <a:t> </a:t>
            </a:r>
          </a:p>
          <a:p>
            <a:pPr>
              <a:lnSpc>
                <a:spcPct val="150000"/>
              </a:lnSpc>
            </a:pPr>
            <a:r>
              <a:rPr lang="en-IN" sz="1800" dirty="0">
                <a:latin typeface="Times New Roman" panose="02020603050405020304" pitchFamily="18" charset="0"/>
                <a:cs typeface="Times New Roman" panose="02020603050405020304" pitchFamily="18" charset="0"/>
              </a:rPr>
              <a:t>def </a:t>
            </a:r>
            <a:r>
              <a:rPr lang="en-IN" sz="1800" dirty="0" err="1">
                <a:latin typeface="Times New Roman" panose="02020603050405020304" pitchFamily="18" charset="0"/>
                <a:cs typeface="Times New Roman" panose="02020603050405020304" pitchFamily="18" charset="0"/>
              </a:rPr>
              <a:t>extract_features</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 Preprocess and extract features using CNN </a:t>
            </a:r>
          </a:p>
          <a:p>
            <a:pPr>
              <a:lnSpc>
                <a:spcPct val="150000"/>
              </a:lnSpc>
            </a:pPr>
            <a:r>
              <a:rPr lang="en-IN" sz="1800" dirty="0">
                <a:latin typeface="Times New Roman" panose="02020603050405020304" pitchFamily="18" charset="0"/>
                <a:cs typeface="Times New Roman" panose="02020603050405020304" pitchFamily="18" charset="0"/>
              </a:rPr>
              <a:t>    image = </a:t>
            </a:r>
            <a:r>
              <a:rPr lang="en-IN" sz="1800" dirty="0" err="1">
                <a:latin typeface="Times New Roman" panose="02020603050405020304" pitchFamily="18" charset="0"/>
                <a:cs typeface="Times New Roman" panose="02020603050405020304" pitchFamily="18" charset="0"/>
              </a:rPr>
              <a:t>preprocess_image</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features = </a:t>
            </a:r>
            <a:r>
              <a:rPr lang="en-IN" sz="1800" dirty="0" err="1">
                <a:latin typeface="Times New Roman" panose="02020603050405020304" pitchFamily="18" charset="0"/>
                <a:cs typeface="Times New Roman" panose="02020603050405020304" pitchFamily="18" charset="0"/>
              </a:rPr>
              <a:t>cnn_model.predict</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return features </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3629" y="545068"/>
            <a:ext cx="909224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Rectangle 1"/>
          <p:cNvSpPr>
            <a:spLocks noChangeArrowheads="1"/>
          </p:cNvSpPr>
          <p:nvPr/>
        </p:nvSpPr>
        <p:spPr bwMode="auto">
          <a:xfrm>
            <a:off x="971909" y="1252033"/>
            <a:ext cx="9966385"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Brain tumor segmentation plays a crucial role in medical image analysis by aiding in tumor detection and treatment planning, contributing to accurate diagnosis, prognosis prediction, and surgical planning. However, tumor heterogeneity and challenges associated with MRI imaging make segmentation a complex task.</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segmentation process faces challenges due to the irregular shapes and boundaries of tumors, the presence of artifacts, noise, and varying resolution in MRI scans, and the difficulty in accurately delineating different tumor regions such as the whole tumor, tumor core, and enhancing tumor.</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project is to develop an accurate, efficient, and robust model for brain tumor segmentation while improving performance in terms of key evaluation metrics such as the Dice similarity coefficient and Accuracy.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9895" y="586596"/>
            <a:ext cx="1859805"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3.Encoder</a:t>
            </a:r>
          </a:p>
        </p:txBody>
      </p:sp>
      <p:sp>
        <p:nvSpPr>
          <p:cNvPr id="3" name="Rectangle 2"/>
          <p:cNvSpPr/>
          <p:nvPr/>
        </p:nvSpPr>
        <p:spPr>
          <a:xfrm>
            <a:off x="4609063" y="1823189"/>
            <a:ext cx="2074858" cy="2146473"/>
          </a:xfrm>
          <a:prstGeom prst="rect">
            <a:avLst/>
          </a:prstGeom>
          <a:solidFill>
            <a:schemeClr val="bg1"/>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894480" y="1889945"/>
            <a:ext cx="1597791"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Encoder</a:t>
            </a:r>
          </a:p>
          <a:p>
            <a:pPr algn="ctr"/>
            <a:r>
              <a:rPr lang="en-IN" sz="1400" dirty="0">
                <a:latin typeface="Times New Roman" panose="02020603050405020304" pitchFamily="18" charset="0"/>
                <a:cs typeface="Times New Roman" panose="02020603050405020304" pitchFamily="18" charset="0"/>
              </a:rPr>
              <a:t>(Down sampling)</a:t>
            </a:r>
          </a:p>
        </p:txBody>
      </p:sp>
      <p:sp>
        <p:nvSpPr>
          <p:cNvPr id="5" name="Rectangle 4"/>
          <p:cNvSpPr/>
          <p:nvPr/>
        </p:nvSpPr>
        <p:spPr>
          <a:xfrm>
            <a:off x="4990884" y="2660537"/>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6" name="Rectangle 5"/>
          <p:cNvSpPr/>
          <p:nvPr/>
        </p:nvSpPr>
        <p:spPr>
          <a:xfrm>
            <a:off x="5003973" y="3227299"/>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ReLu</a:t>
            </a:r>
          </a:p>
        </p:txBody>
      </p:sp>
      <p:cxnSp>
        <p:nvCxnSpPr>
          <p:cNvPr id="8" name="Straight Arrow Connector 7"/>
          <p:cNvCxnSpPr>
            <a:endCxn id="3" idx="1"/>
          </p:cNvCxnSpPr>
          <p:nvPr/>
        </p:nvCxnSpPr>
        <p:spPr>
          <a:xfrm>
            <a:off x="3545457" y="2896426"/>
            <a:ext cx="1063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flipV="1">
            <a:off x="6683921" y="2896425"/>
            <a:ext cx="16405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545457" y="2648906"/>
            <a:ext cx="1063606"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sp>
        <p:nvSpPr>
          <p:cNvPr id="14" name="TextBox 13"/>
          <p:cNvSpPr txBox="1"/>
          <p:nvPr/>
        </p:nvSpPr>
        <p:spPr>
          <a:xfrm>
            <a:off x="6683921" y="2625821"/>
            <a:ext cx="1545289"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Down Sampled image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714" y="629617"/>
            <a:ext cx="3269411"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Input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94424" y="1789981"/>
            <a:ext cx="1302589"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521657" y="1370657"/>
            <a:ext cx="3045125"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Feature maps</a:t>
            </a:r>
          </a:p>
        </p:txBody>
      </p:sp>
      <p:sp>
        <p:nvSpPr>
          <p:cNvPr id="11" name="TextBox 10"/>
          <p:cNvSpPr txBox="1"/>
          <p:nvPr/>
        </p:nvSpPr>
        <p:spPr>
          <a:xfrm>
            <a:off x="1243500" y="2271012"/>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Down Sampled image</a:t>
            </a:r>
          </a:p>
        </p:txBody>
      </p:sp>
      <p:sp>
        <p:nvSpPr>
          <p:cNvPr id="12" name="TextBox 11"/>
          <p:cNvSpPr txBox="1"/>
          <p:nvPr/>
        </p:nvSpPr>
        <p:spPr>
          <a:xfrm>
            <a:off x="694424" y="3059668"/>
            <a:ext cx="1500996"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1757631" y="3725365"/>
            <a:ext cx="999154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this architecture is responsible for extracting meaningful features from the input MRI images. It consists of convolutional layers for feature extraction, pooling layers for dimensionality reduction, and activation functions (Leaky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introduce non-linearity. The processed feature maps are then passed to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Graph Convolution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further refinement before being decoded for tumor segmentation.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0126" y="406244"/>
            <a:ext cx="1662742"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Pseudo-code: </a:t>
            </a:r>
          </a:p>
        </p:txBody>
      </p:sp>
      <p:sp>
        <p:nvSpPr>
          <p:cNvPr id="5" name="TextBox 4"/>
          <p:cNvSpPr txBox="1"/>
          <p:nvPr/>
        </p:nvSpPr>
        <p:spPr>
          <a:xfrm>
            <a:off x="2242868" y="775576"/>
            <a:ext cx="9963508" cy="5262979"/>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Function Encoder(</a:t>
            </a:r>
            <a:r>
              <a:rPr lang="en-IN" sz="1600" dirty="0" err="1">
                <a:latin typeface="Times New Roman" panose="02020603050405020304" pitchFamily="18" charset="0"/>
                <a:cs typeface="Times New Roman" panose="02020603050405020304" pitchFamily="18" charset="0"/>
              </a:rPr>
              <a:t>input_image</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 Step 1: Apply first convolutional layer</a:t>
            </a:r>
          </a:p>
          <a:p>
            <a:r>
              <a:rPr lang="en-IN" sz="1600" dirty="0">
                <a:latin typeface="Times New Roman" panose="02020603050405020304" pitchFamily="18" charset="0"/>
                <a:cs typeface="Times New Roman" panose="02020603050405020304" pitchFamily="18" charset="0"/>
              </a:rPr>
              <a:t>    conv1 = Convolution(</a:t>
            </a:r>
            <a:r>
              <a:rPr lang="en-IN" sz="1600" dirty="0" err="1">
                <a:latin typeface="Times New Roman" panose="02020603050405020304" pitchFamily="18" charset="0"/>
                <a:cs typeface="Times New Roman" panose="02020603050405020304" pitchFamily="18" charset="0"/>
              </a:rPr>
              <a:t>input_image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filter_size</a:t>
            </a:r>
            <a:r>
              <a:rPr lang="en-IN" sz="1600" dirty="0">
                <a:latin typeface="Times New Roman" panose="02020603050405020304" pitchFamily="18" charset="0"/>
                <a:cs typeface="Times New Roman" panose="02020603050405020304" pitchFamily="18" charset="0"/>
              </a:rPr>
              <a:t>=3x3, stride=1, padding=1)</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 Step 2: Apply activation function (Leaky </a:t>
            </a: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activated1 = </a:t>
            </a:r>
            <a:r>
              <a:rPr lang="en-IN" sz="1600" dirty="0" err="1">
                <a:latin typeface="Times New Roman" panose="02020603050405020304" pitchFamily="18" charset="0"/>
                <a:cs typeface="Times New Roman" panose="02020603050405020304" pitchFamily="18" charset="0"/>
              </a:rPr>
              <a:t>LeakyReLU</a:t>
            </a:r>
            <a:r>
              <a:rPr lang="en-IN" sz="1600" dirty="0">
                <a:latin typeface="Times New Roman" panose="02020603050405020304" pitchFamily="18" charset="0"/>
                <a:cs typeface="Times New Roman" panose="02020603050405020304" pitchFamily="18" charset="0"/>
              </a:rPr>
              <a:t>(conv1)</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 Step 3: Apply pooling layer to reduce spatial dimensions</a:t>
            </a:r>
          </a:p>
          <a:p>
            <a:r>
              <a:rPr lang="en-IN" sz="1600" dirty="0">
                <a:latin typeface="Times New Roman" panose="02020603050405020304" pitchFamily="18" charset="0"/>
                <a:cs typeface="Times New Roman" panose="02020603050405020304" pitchFamily="18" charset="0"/>
              </a:rPr>
              <a:t>    pooled1 = </a:t>
            </a:r>
            <a:r>
              <a:rPr lang="en-IN" sz="1600" dirty="0" err="1">
                <a:latin typeface="Times New Roman" panose="02020603050405020304" pitchFamily="18" charset="0"/>
                <a:cs typeface="Times New Roman" panose="02020603050405020304" pitchFamily="18" charset="0"/>
              </a:rPr>
              <a:t>MaxPooling</a:t>
            </a:r>
            <a:r>
              <a:rPr lang="en-IN" sz="1600" dirty="0">
                <a:latin typeface="Times New Roman" panose="02020603050405020304" pitchFamily="18" charset="0"/>
                <a:cs typeface="Times New Roman" panose="02020603050405020304" pitchFamily="18" charset="0"/>
              </a:rPr>
              <a:t>(activated1, </a:t>
            </a:r>
            <a:r>
              <a:rPr lang="en-IN" sz="1600" dirty="0" err="1">
                <a:latin typeface="Times New Roman" panose="02020603050405020304" pitchFamily="18" charset="0"/>
                <a:cs typeface="Times New Roman" panose="02020603050405020304" pitchFamily="18" charset="0"/>
              </a:rPr>
              <a:t>pool_size</a:t>
            </a:r>
            <a:r>
              <a:rPr lang="en-IN" sz="1600" dirty="0">
                <a:latin typeface="Times New Roman" panose="02020603050405020304" pitchFamily="18" charset="0"/>
                <a:cs typeface="Times New Roman" panose="02020603050405020304" pitchFamily="18" charset="0"/>
              </a:rPr>
              <a:t>=2x2, stride=2)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4: Apply second convolutional layer</a:t>
            </a:r>
          </a:p>
          <a:p>
            <a:r>
              <a:rPr lang="en-IN" sz="1600" dirty="0">
                <a:latin typeface="Times New Roman" panose="02020603050405020304" pitchFamily="18" charset="0"/>
                <a:cs typeface="Times New Roman" panose="02020603050405020304" pitchFamily="18" charset="0"/>
              </a:rPr>
              <a:t>    conv2 = Convolution(pooled1, </a:t>
            </a:r>
            <a:r>
              <a:rPr lang="en-IN" sz="1600" dirty="0" err="1">
                <a:latin typeface="Times New Roman" panose="02020603050405020304" pitchFamily="18" charset="0"/>
                <a:cs typeface="Times New Roman" panose="02020603050405020304" pitchFamily="18" charset="0"/>
              </a:rPr>
              <a:t>filter_size</a:t>
            </a:r>
            <a:r>
              <a:rPr lang="en-IN" sz="1600" dirty="0">
                <a:latin typeface="Times New Roman" panose="02020603050405020304" pitchFamily="18" charset="0"/>
                <a:cs typeface="Times New Roman" panose="02020603050405020304" pitchFamily="18" charset="0"/>
              </a:rPr>
              <a:t>=3x3, stride=1, padding=1)</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5: Apply activation function (Leaky </a:t>
            </a: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activated2 = </a:t>
            </a:r>
            <a:r>
              <a:rPr lang="en-IN" sz="1600" dirty="0" err="1">
                <a:latin typeface="Times New Roman" panose="02020603050405020304" pitchFamily="18" charset="0"/>
                <a:cs typeface="Times New Roman" panose="02020603050405020304" pitchFamily="18" charset="0"/>
              </a:rPr>
              <a:t>LeakyReLU</a:t>
            </a:r>
            <a:r>
              <a:rPr lang="en-IN" sz="1600" dirty="0">
                <a:latin typeface="Times New Roman" panose="02020603050405020304" pitchFamily="18" charset="0"/>
                <a:cs typeface="Times New Roman" panose="02020603050405020304" pitchFamily="18" charset="0"/>
              </a:rPr>
              <a:t>(conv2)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6: Apply another pooling layer</a:t>
            </a:r>
          </a:p>
          <a:p>
            <a:r>
              <a:rPr lang="en-IN" sz="1600" dirty="0">
                <a:latin typeface="Times New Roman" panose="02020603050405020304" pitchFamily="18" charset="0"/>
                <a:cs typeface="Times New Roman" panose="02020603050405020304" pitchFamily="18" charset="0"/>
              </a:rPr>
              <a:t>    pooled2 = </a:t>
            </a:r>
            <a:r>
              <a:rPr lang="en-IN" sz="1600" dirty="0" err="1">
                <a:latin typeface="Times New Roman" panose="02020603050405020304" pitchFamily="18" charset="0"/>
                <a:cs typeface="Times New Roman" panose="02020603050405020304" pitchFamily="18" charset="0"/>
              </a:rPr>
              <a:t>MaxPooling</a:t>
            </a:r>
            <a:r>
              <a:rPr lang="en-IN" sz="1600" dirty="0">
                <a:latin typeface="Times New Roman" panose="02020603050405020304" pitchFamily="18" charset="0"/>
                <a:cs typeface="Times New Roman" panose="02020603050405020304" pitchFamily="18" charset="0"/>
              </a:rPr>
              <a:t>(activated2, </a:t>
            </a:r>
            <a:r>
              <a:rPr lang="en-IN" sz="1600" dirty="0" err="1">
                <a:latin typeface="Times New Roman" panose="02020603050405020304" pitchFamily="18" charset="0"/>
                <a:cs typeface="Times New Roman" panose="02020603050405020304" pitchFamily="18" charset="0"/>
              </a:rPr>
              <a:t>pool_size</a:t>
            </a:r>
            <a:r>
              <a:rPr lang="en-IN" sz="1600" dirty="0">
                <a:latin typeface="Times New Roman" panose="02020603050405020304" pitchFamily="18" charset="0"/>
                <a:cs typeface="Times New Roman" panose="02020603050405020304" pitchFamily="18" charset="0"/>
              </a:rPr>
              <a:t>=2x2, stride=2)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7: Pass the extracted features to the next module (e.g., Graph Convolution Module)</a:t>
            </a:r>
          </a:p>
          <a:p>
            <a:r>
              <a:rPr lang="en-IN" sz="1600" dirty="0">
                <a:latin typeface="Times New Roman" panose="02020603050405020304" pitchFamily="18" charset="0"/>
                <a:cs typeface="Times New Roman" panose="02020603050405020304" pitchFamily="18" charset="0"/>
              </a:rPr>
              <a:t>    Return pooled2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9464" y="3962401"/>
            <a:ext cx="1846053"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Pooling Layer</a:t>
            </a:r>
          </a:p>
        </p:txBody>
      </p:sp>
      <p:sp>
        <p:nvSpPr>
          <p:cNvPr id="5" name="Rectangle 4"/>
          <p:cNvSpPr/>
          <p:nvPr/>
        </p:nvSpPr>
        <p:spPr>
          <a:xfrm>
            <a:off x="7082287" y="1963946"/>
            <a:ext cx="1846053"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Times New Roman" panose="02020603050405020304" pitchFamily="18" charset="0"/>
                <a:cs typeface="Times New Roman" panose="02020603050405020304" pitchFamily="18" charset="0"/>
              </a:rPr>
              <a:t>Node Feature Updates</a:t>
            </a:r>
          </a:p>
        </p:txBody>
      </p:sp>
      <p:sp>
        <p:nvSpPr>
          <p:cNvPr id="6" name="Rectangle 5"/>
          <p:cNvSpPr/>
          <p:nvPr/>
        </p:nvSpPr>
        <p:spPr>
          <a:xfrm>
            <a:off x="4362091" y="1963946"/>
            <a:ext cx="1969698"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Graph Convolution Layer</a:t>
            </a:r>
          </a:p>
        </p:txBody>
      </p:sp>
      <p:cxnSp>
        <p:nvCxnSpPr>
          <p:cNvPr id="8" name="Straight Arrow Connector 7"/>
          <p:cNvCxnSpPr>
            <a:endCxn id="6" idx="1"/>
          </p:cNvCxnSpPr>
          <p:nvPr/>
        </p:nvCxnSpPr>
        <p:spPr>
          <a:xfrm>
            <a:off x="3752490" y="2309003"/>
            <a:ext cx="609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5" idx="1"/>
          </p:cNvCxnSpPr>
          <p:nvPr/>
        </p:nvCxnSpPr>
        <p:spPr>
          <a:xfrm>
            <a:off x="6331789" y="2309003"/>
            <a:ext cx="750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stCxn id="5" idx="2"/>
            <a:endCxn id="4" idx="0"/>
          </p:cNvCxnSpPr>
          <p:nvPr/>
        </p:nvCxnSpPr>
        <p:spPr>
          <a:xfrm rot="5400000">
            <a:off x="5224733" y="1181819"/>
            <a:ext cx="1308341" cy="42528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p:cNvCxnSpPr>
          <p:nvPr/>
        </p:nvCxnSpPr>
        <p:spPr>
          <a:xfrm>
            <a:off x="4675517" y="4307458"/>
            <a:ext cx="1532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2" y="583250"/>
            <a:ext cx="5345501" cy="553998"/>
          </a:xfrm>
          <a:prstGeom prst="rect">
            <a:avLst/>
          </a:prstGeom>
          <a:noFill/>
        </p:spPr>
        <p:txBody>
          <a:bodyPr wrap="square" rtlCol="0">
            <a:spAutoFit/>
          </a:bodyPr>
          <a:lstStyle/>
          <a:p>
            <a:r>
              <a:rPr lang="en-IN" sz="3000" b="1" dirty="0">
                <a:solidFill>
                  <a:schemeClr val="tx1"/>
                </a:solidFill>
                <a:latin typeface="Times New Roman" panose="02020603050405020304" pitchFamily="18" charset="0"/>
                <a:cs typeface="Times New Roman" panose="02020603050405020304" pitchFamily="18" charset="0"/>
              </a:rPr>
              <a:t>4.Graph Convolution Module</a:t>
            </a:r>
            <a:endParaRPr lang="en-IN" sz="3000" b="1" dirty="0"/>
          </a:p>
        </p:txBody>
      </p:sp>
      <p:sp>
        <p:nvSpPr>
          <p:cNvPr id="10" name="TextBox 9"/>
          <p:cNvSpPr txBox="1"/>
          <p:nvPr/>
        </p:nvSpPr>
        <p:spPr>
          <a:xfrm>
            <a:off x="1424986" y="2007729"/>
            <a:ext cx="2475591" cy="646331"/>
          </a:xfrm>
          <a:prstGeom prst="rect">
            <a:avLst/>
          </a:prstGeom>
          <a:noFill/>
        </p:spPr>
        <p:txBody>
          <a:bodyPr wrap="square">
            <a:spAutoFit/>
          </a:bodyPr>
          <a:lstStyle/>
          <a:p>
            <a:pPr algn="ctr"/>
            <a:r>
              <a:rPr lang="en-IN" dirty="0">
                <a:solidFill>
                  <a:schemeClr val="tx1"/>
                </a:solidFill>
                <a:latin typeface="Times New Roman" panose="02020603050405020304" pitchFamily="18" charset="0"/>
                <a:cs typeface="Times New Roman" panose="02020603050405020304" pitchFamily="18" charset="0"/>
              </a:rPr>
              <a:t>Graph with Node Features</a:t>
            </a:r>
          </a:p>
        </p:txBody>
      </p:sp>
      <p:sp>
        <p:nvSpPr>
          <p:cNvPr id="14" name="TextBox 13"/>
          <p:cNvSpPr txBox="1"/>
          <p:nvPr/>
        </p:nvSpPr>
        <p:spPr>
          <a:xfrm>
            <a:off x="6219396" y="4139940"/>
            <a:ext cx="1725782" cy="369332"/>
          </a:xfrm>
          <a:prstGeom prst="rect">
            <a:avLst/>
          </a:prstGeom>
          <a:noFill/>
        </p:spPr>
        <p:txBody>
          <a:bodyPr wrap="square">
            <a:spAutoFit/>
          </a:bodyPr>
          <a:lstStyle/>
          <a:p>
            <a:pPr algn="ctr"/>
            <a:r>
              <a:rPr lang="en-IN" dirty="0">
                <a:solidFill>
                  <a:schemeClr val="tx1"/>
                </a:solidFill>
                <a:latin typeface="Times New Roman" panose="02020603050405020304" pitchFamily="18" charset="0"/>
                <a:cs typeface="Times New Roman" panose="02020603050405020304" pitchFamily="18" charset="0"/>
              </a:rPr>
              <a:t>Global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8753" y="690916"/>
            <a:ext cx="1067519"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Input :</a:t>
            </a:r>
          </a:p>
        </p:txBody>
      </p:sp>
      <p:sp>
        <p:nvSpPr>
          <p:cNvPr id="3" name="TextBox 2"/>
          <p:cNvSpPr txBox="1"/>
          <p:nvPr/>
        </p:nvSpPr>
        <p:spPr>
          <a:xfrm>
            <a:off x="553168" y="1496477"/>
            <a:ext cx="1138687"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6993" y="2496528"/>
            <a:ext cx="1714500"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Operations:</a:t>
            </a:r>
            <a:endParaRPr lang="en-IN"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20573" y="2043570"/>
            <a:ext cx="8370857"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Refined feature representations with better spatial and contextual understanding.</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46003" y="1119393"/>
            <a:ext cx="6094562" cy="36933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 Graph-structured feature maps</a:t>
            </a:r>
          </a:p>
        </p:txBody>
      </p:sp>
      <p:sp>
        <p:nvSpPr>
          <p:cNvPr id="8" name="TextBox 7"/>
          <p:cNvSpPr txBox="1"/>
          <p:nvPr/>
        </p:nvSpPr>
        <p:spPr>
          <a:xfrm>
            <a:off x="1446000" y="2967748"/>
            <a:ext cx="8267341"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Spatial Graph Convolution Module (SGCM) - Enhances spatial feature learning.</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Channel Graph Convolution Module (CGCM) - Enhances cross-modal feature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2590" y="890247"/>
            <a:ext cx="9790980" cy="5588068"/>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Multi-modal Graph Convolution Network (M2GCNet) Module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SGCM (Spatial-wise Graph Convolution Module):</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SGCM captures spatial relationships in each MRI modality. It creates graphs based on the spatial structure and applies graph convolutions to understand the spatial interactions in tumor regions.</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is responsible for extracting high-level spatial features from the MRI scans.</a:t>
            </a: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CGCM (Channel-wise Graph Convolution Module)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800100" marR="0" lvl="1"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CGCM works on the channel-wise information from each modality, capturing the complementary relationships between different modalities, such as T1 vs. FLAIR, or T2 vs. T1c.</a:t>
            </a:r>
          </a:p>
          <a:p>
            <a:pPr marL="800100" marR="0" lvl="1"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modeling these channel dependencies, CGCM enables a deeper understanding of the tumor's characteristics and how different modalities complement each other in identifying various tumor regions.</a:t>
            </a: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startAt="3"/>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Multi-modal Fusion Layer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processing the individual modalities, the outputs from the SGCM and CGCM are fused together to create a unified representation of the tumor.</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layer consolidates the spatial and channel-wise information, offering a more complete and accurate view of the tumor's boundaries.</a:t>
            </a:r>
          </a:p>
        </p:txBody>
      </p:sp>
      <p:sp>
        <p:nvSpPr>
          <p:cNvPr id="4" name="TextBox 3"/>
          <p:cNvSpPr txBox="1"/>
          <p:nvPr/>
        </p:nvSpPr>
        <p:spPr>
          <a:xfrm>
            <a:off x="715991" y="353683"/>
            <a:ext cx="19668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718" y="1202367"/>
            <a:ext cx="7768807" cy="4849404"/>
          </a:xfrm>
          <a:prstGeom prst="rect">
            <a:avLst/>
          </a:prstGeom>
          <a:noFill/>
        </p:spPr>
        <p:txBody>
          <a:bodyPr wrap="square">
            <a:spAutoFit/>
          </a:bodyPr>
          <a:lstStyle/>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gcn_forward</a:t>
            </a:r>
            <a:r>
              <a:rPr lang="en-IN" sz="1600" dirty="0">
                <a:latin typeface="Times New Roman" panose="02020603050405020304" pitchFamily="18" charset="0"/>
                <a:cs typeface="Times New Roman" panose="02020603050405020304" pitchFamily="18" charset="0"/>
              </a:rPr>
              <a:t>(graph,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features): </a:t>
            </a:r>
          </a:p>
          <a:p>
            <a:pPr algn="just">
              <a:lnSpc>
                <a:spcPct val="150000"/>
              </a:lnSpc>
            </a:pPr>
            <a:r>
              <a:rPr lang="en-IN" sz="1600" dirty="0">
                <a:latin typeface="Times New Roman" panose="02020603050405020304" pitchFamily="18" charset="0"/>
                <a:cs typeface="Times New Roman" panose="02020603050405020304" pitchFamily="18" charset="0"/>
              </a:rPr>
              <a:t>    # Apply Graph Convolution to update node features </a:t>
            </a:r>
          </a:p>
          <a:p>
            <a:pPr algn="just">
              <a:lnSpc>
                <a:spcPct val="150000"/>
              </a:lnSpc>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node_features</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apply_graph_convolution</a:t>
            </a:r>
            <a:r>
              <a:rPr lang="en-IN" sz="1600" dirty="0">
                <a:latin typeface="Times New Roman" panose="02020603050405020304" pitchFamily="18" charset="0"/>
                <a:cs typeface="Times New Roman" panose="02020603050405020304" pitchFamily="18" charset="0"/>
              </a:rPr>
              <a:t>(features,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 Apply pooling to reduce graph size </a:t>
            </a:r>
          </a:p>
          <a:p>
            <a:pPr algn="just">
              <a:lnSpc>
                <a:spcPct val="150000"/>
              </a:lnSpc>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pooled_features</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apply_pooling</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node_features</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return </a:t>
            </a:r>
            <a:r>
              <a:rPr lang="en-IN" sz="1600" dirty="0" err="1">
                <a:latin typeface="Times New Roman" panose="02020603050405020304" pitchFamily="18" charset="0"/>
                <a:cs typeface="Times New Roman" panose="02020603050405020304" pitchFamily="18" charset="0"/>
              </a:rPr>
              <a:t>pooled_features</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apply_graph_convolution</a:t>
            </a:r>
            <a:r>
              <a:rPr lang="en-IN" sz="1600" dirty="0">
                <a:latin typeface="Times New Roman" panose="02020603050405020304" pitchFamily="18" charset="0"/>
                <a:cs typeface="Times New Roman" panose="02020603050405020304" pitchFamily="18" charset="0"/>
              </a:rPr>
              <a:t>(features,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 Perform graph convolution by multiplying node features with adjacency </a:t>
            </a:r>
          </a:p>
          <a:p>
            <a:pPr algn="just">
              <a:lnSpc>
                <a:spcPct val="150000"/>
              </a:lnSpc>
            </a:pPr>
            <a:r>
              <a:rPr lang="en-IN" sz="1600" dirty="0">
                <a:latin typeface="Times New Roman" panose="02020603050405020304" pitchFamily="18" charset="0"/>
                <a:cs typeface="Times New Roman" panose="02020603050405020304" pitchFamily="18" charset="0"/>
              </a:rPr>
              <a:t>matrix </a:t>
            </a:r>
          </a:p>
          <a:p>
            <a:pPr algn="just">
              <a:lnSpc>
                <a:spcPct val="150000"/>
              </a:lnSpc>
            </a:pPr>
            <a:r>
              <a:rPr lang="en-IN" sz="1600" dirty="0">
                <a:latin typeface="Times New Roman" panose="02020603050405020304" pitchFamily="18" charset="0"/>
                <a:cs typeface="Times New Roman" panose="02020603050405020304" pitchFamily="18" charset="0"/>
              </a:rPr>
              <a:t>    return np.dot(</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features) </a:t>
            </a:r>
          </a:p>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apply_pooling</a:t>
            </a:r>
            <a:r>
              <a:rPr lang="en-IN" sz="1600" dirty="0">
                <a:latin typeface="Times New Roman" panose="02020603050405020304" pitchFamily="18" charset="0"/>
                <a:cs typeface="Times New Roman" panose="02020603050405020304" pitchFamily="18" charset="0"/>
              </a:rPr>
              <a:t>(features): </a:t>
            </a:r>
          </a:p>
          <a:p>
            <a:pPr algn="just">
              <a:lnSpc>
                <a:spcPct val="150000"/>
              </a:lnSpc>
            </a:pPr>
            <a:r>
              <a:rPr lang="en-IN" sz="1600" dirty="0">
                <a:latin typeface="Times New Roman" panose="02020603050405020304" pitchFamily="18" charset="0"/>
                <a:cs typeface="Times New Roman" panose="02020603050405020304" pitchFamily="18" charset="0"/>
              </a:rPr>
              <a:t>    # Apply graph pooling to reduce dimensions </a:t>
            </a:r>
          </a:p>
          <a:p>
            <a:pPr algn="just">
              <a:lnSpc>
                <a:spcPct val="150000"/>
              </a:lnSpc>
            </a:pPr>
            <a:r>
              <a:rPr lang="en-IN" sz="1600" dirty="0">
                <a:latin typeface="Times New Roman" panose="02020603050405020304" pitchFamily="18" charset="0"/>
                <a:cs typeface="Times New Roman" panose="02020603050405020304" pitchFamily="18" charset="0"/>
              </a:rPr>
              <a:t>  return </a:t>
            </a:r>
            <a:r>
              <a:rPr lang="en-IN" sz="1600" dirty="0" err="1">
                <a:latin typeface="Times New Roman" panose="02020603050405020304" pitchFamily="18" charset="0"/>
                <a:cs typeface="Times New Roman" panose="02020603050405020304" pitchFamily="18" charset="0"/>
              </a:rPr>
              <a:t>np.mean</a:t>
            </a:r>
            <a:r>
              <a:rPr lang="en-IN" sz="1600" dirty="0">
                <a:latin typeface="Times New Roman" panose="02020603050405020304" pitchFamily="18" charset="0"/>
                <a:cs typeface="Times New Roman" panose="02020603050405020304" pitchFamily="18" charset="0"/>
              </a:rPr>
              <a:t>(features, axis=0)</a:t>
            </a:r>
          </a:p>
        </p:txBody>
      </p:sp>
      <p:sp>
        <p:nvSpPr>
          <p:cNvPr id="4" name="TextBox 3"/>
          <p:cNvSpPr txBox="1"/>
          <p:nvPr/>
        </p:nvSpPr>
        <p:spPr>
          <a:xfrm>
            <a:off x="672861" y="508959"/>
            <a:ext cx="2562046"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Pseudo-code: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465826"/>
            <a:ext cx="2493034"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5.Decoder :</a:t>
            </a:r>
          </a:p>
        </p:txBody>
      </p:sp>
      <p:sp>
        <p:nvSpPr>
          <p:cNvPr id="3" name="Rectangle 2"/>
          <p:cNvSpPr/>
          <p:nvPr/>
        </p:nvSpPr>
        <p:spPr>
          <a:xfrm>
            <a:off x="4416032" y="1916694"/>
            <a:ext cx="2074858" cy="2146473"/>
          </a:xfrm>
          <a:prstGeom prst="rect">
            <a:avLst/>
          </a:prstGeom>
          <a:solidFill>
            <a:schemeClr val="bg1"/>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24872" y="2003286"/>
            <a:ext cx="1581652"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Decoder</a:t>
            </a:r>
          </a:p>
          <a:p>
            <a:pPr algn="ctr"/>
            <a:r>
              <a:rPr lang="en-IN" sz="1400" dirty="0">
                <a:latin typeface="Times New Roman" panose="02020603050405020304" pitchFamily="18" charset="0"/>
                <a:cs typeface="Times New Roman" panose="02020603050405020304" pitchFamily="18" charset="0"/>
              </a:rPr>
              <a:t>(Up sampling)</a:t>
            </a:r>
          </a:p>
        </p:txBody>
      </p:sp>
      <p:sp>
        <p:nvSpPr>
          <p:cNvPr id="5" name="Rectangle 4"/>
          <p:cNvSpPr/>
          <p:nvPr/>
        </p:nvSpPr>
        <p:spPr>
          <a:xfrm>
            <a:off x="4797853" y="3381520"/>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ReLu</a:t>
            </a:r>
          </a:p>
        </p:txBody>
      </p:sp>
      <p:sp>
        <p:nvSpPr>
          <p:cNvPr id="6" name="Rectangle 5"/>
          <p:cNvSpPr/>
          <p:nvPr/>
        </p:nvSpPr>
        <p:spPr>
          <a:xfrm>
            <a:off x="4797853" y="2684164"/>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cxnSp>
        <p:nvCxnSpPr>
          <p:cNvPr id="8" name="Straight Arrow Connector 7"/>
          <p:cNvCxnSpPr>
            <a:endCxn id="3" idx="1"/>
          </p:cNvCxnSpPr>
          <p:nvPr/>
        </p:nvCxnSpPr>
        <p:spPr>
          <a:xfrm>
            <a:off x="2976114" y="2989931"/>
            <a:ext cx="1439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flipV="1">
            <a:off x="6490890" y="2989930"/>
            <a:ext cx="1792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8332" y="2659634"/>
            <a:ext cx="1725285"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Up Sampled image</a:t>
            </a:r>
          </a:p>
        </p:txBody>
      </p:sp>
      <p:sp>
        <p:nvSpPr>
          <p:cNvPr id="7" name="Text Box 6"/>
          <p:cNvSpPr txBox="1"/>
          <p:nvPr/>
        </p:nvSpPr>
        <p:spPr>
          <a:xfrm>
            <a:off x="1514475" y="2684145"/>
            <a:ext cx="4064000" cy="275590"/>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sym typeface="+mn-ea"/>
              </a:rPr>
              <a:t>Global Features</a:t>
            </a:r>
            <a:endParaRPr lang="en-US"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908" y="963048"/>
            <a:ext cx="144708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Input :</a:t>
            </a:r>
          </a:p>
        </p:txBody>
      </p:sp>
      <p:sp>
        <p:nvSpPr>
          <p:cNvPr id="3" name="TextBox 2"/>
          <p:cNvSpPr txBox="1"/>
          <p:nvPr/>
        </p:nvSpPr>
        <p:spPr>
          <a:xfrm>
            <a:off x="769908" y="2458528"/>
            <a:ext cx="137613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 :</a:t>
            </a:r>
          </a:p>
        </p:txBody>
      </p:sp>
      <p:sp>
        <p:nvSpPr>
          <p:cNvPr id="5" name="TextBox 4"/>
          <p:cNvSpPr txBox="1"/>
          <p:nvPr/>
        </p:nvSpPr>
        <p:spPr>
          <a:xfrm>
            <a:off x="723487" y="3954008"/>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84411" y="3078417"/>
            <a:ext cx="2732416"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Up Sampled image</a:t>
            </a:r>
          </a:p>
        </p:txBody>
      </p:sp>
      <p:sp>
        <p:nvSpPr>
          <p:cNvPr id="8" name="Rectangle 1"/>
          <p:cNvSpPr>
            <a:spLocks noChangeArrowheads="1"/>
          </p:cNvSpPr>
          <p:nvPr/>
        </p:nvSpPr>
        <p:spPr bwMode="auto">
          <a:xfrm>
            <a:off x="1784411" y="4506105"/>
            <a:ext cx="10067277"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responsible for reconstructing the segmented tumor regions from the extracted features. It uses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upsampling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restore the spatial dimensions, followed by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layers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refine the segmentation. Leaky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activation is applied to enhance feature learning, ensuring accurate tumor segmentation in the final output.</a:t>
            </a:r>
          </a:p>
        </p:txBody>
      </p:sp>
      <p:sp>
        <p:nvSpPr>
          <p:cNvPr id="4" name="Text Box 3"/>
          <p:cNvSpPr txBox="1"/>
          <p:nvPr/>
        </p:nvSpPr>
        <p:spPr>
          <a:xfrm>
            <a:off x="1784350" y="1332230"/>
            <a:ext cx="6096000" cy="368300"/>
          </a:xfrm>
          <a:prstGeom prst="rect">
            <a:avLst/>
          </a:prstGeom>
          <a:noFill/>
        </p:spPr>
        <p:txBody>
          <a:bodyPr wrap="square" rtlCol="0" anchor="t">
            <a:spAutoFit/>
          </a:bodyPr>
          <a:lstStyle/>
          <a:p>
            <a:pPr algn="l"/>
            <a:r>
              <a:rPr lang="en-IN" dirty="0">
                <a:latin typeface="Times New Roman" panose="02020603050405020304" pitchFamily="18" charset="0"/>
                <a:cs typeface="Times New Roman" panose="02020603050405020304" pitchFamily="18" charset="0"/>
                <a:sym typeface="+mn-ea"/>
              </a:rPr>
              <a:t>Global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8580" y="1026328"/>
            <a:ext cx="9790981" cy="590931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Function Decoder(</a:t>
            </a:r>
            <a:r>
              <a:rPr lang="en-IN" dirty="0" err="1">
                <a:latin typeface="Times New Roman" panose="02020603050405020304" pitchFamily="18" charset="0"/>
                <a:cs typeface="Times New Roman" panose="02020603050405020304" pitchFamily="18" charset="0"/>
              </a:rPr>
              <a:t>input_features</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 Step 1: </a:t>
            </a:r>
            <a:r>
              <a:rPr lang="en-IN" dirty="0" err="1">
                <a:latin typeface="Times New Roman" panose="02020603050405020304" pitchFamily="18" charset="0"/>
                <a:cs typeface="Times New Roman" panose="02020603050405020304" pitchFamily="18" charset="0"/>
              </a:rPr>
              <a:t>Upsampling</a:t>
            </a:r>
            <a:r>
              <a:rPr lang="en-IN" dirty="0">
                <a:latin typeface="Times New Roman" panose="02020603050405020304" pitchFamily="18" charset="0"/>
                <a:cs typeface="Times New Roman" panose="02020603050405020304" pitchFamily="18" charset="0"/>
              </a:rPr>
              <a:t> the feature maps</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upsampled_features</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Upsample</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input_features</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2: Apply convolution to refine features</a:t>
            </a:r>
          </a:p>
          <a:p>
            <a:r>
              <a:rPr lang="en-IN" dirty="0">
                <a:latin typeface="Times New Roman" panose="02020603050405020304" pitchFamily="18" charset="0"/>
                <a:cs typeface="Times New Roman" panose="02020603050405020304" pitchFamily="18" charset="0"/>
              </a:rPr>
              <a:t>    conv1 = Convolution(</a:t>
            </a:r>
            <a:r>
              <a:rPr lang="en-IN" dirty="0" err="1">
                <a:latin typeface="Times New Roman" panose="02020603050405020304" pitchFamily="18" charset="0"/>
                <a:cs typeface="Times New Roman" panose="02020603050405020304" pitchFamily="18" charset="0"/>
              </a:rPr>
              <a:t>upsampled_features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=3x3, stride=1, padding=1)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3: Apply activation function (Leaky </a:t>
            </a:r>
            <a:r>
              <a:rPr lang="en-IN" dirty="0" err="1">
                <a:latin typeface="Times New Roman" panose="02020603050405020304" pitchFamily="18" charset="0"/>
                <a:cs typeface="Times New Roman" panose="02020603050405020304" pitchFamily="18" charset="0"/>
              </a:rPr>
              <a:t>ReLU</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activated1 = </a:t>
            </a:r>
            <a:r>
              <a:rPr lang="en-IN" dirty="0" err="1">
                <a:latin typeface="Times New Roman" panose="02020603050405020304" pitchFamily="18" charset="0"/>
                <a:cs typeface="Times New Roman" panose="02020603050405020304" pitchFamily="18" charset="0"/>
              </a:rPr>
              <a:t>LeakyReLU</a:t>
            </a:r>
            <a:r>
              <a:rPr lang="en-IN" dirty="0">
                <a:latin typeface="Times New Roman" panose="02020603050405020304" pitchFamily="18" charset="0"/>
                <a:cs typeface="Times New Roman" panose="02020603050405020304" pitchFamily="18" charset="0"/>
              </a:rPr>
              <a:t>(conv1)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4: Further refine using another convolution</a:t>
            </a:r>
          </a:p>
          <a:p>
            <a:r>
              <a:rPr lang="en-IN" dirty="0">
                <a:latin typeface="Times New Roman" panose="02020603050405020304" pitchFamily="18" charset="0"/>
                <a:cs typeface="Times New Roman" panose="02020603050405020304" pitchFamily="18" charset="0"/>
              </a:rPr>
              <a:t>    conv2 = Convolution(activated1,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=3x3, stride=1, padding=1)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5: Apply activation function (Leaky </a:t>
            </a:r>
            <a:r>
              <a:rPr lang="en-IN" dirty="0" err="1">
                <a:latin typeface="Times New Roman" panose="02020603050405020304" pitchFamily="18" charset="0"/>
                <a:cs typeface="Times New Roman" panose="02020603050405020304" pitchFamily="18" charset="0"/>
              </a:rPr>
              <a:t>ReLU</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activated2 = </a:t>
            </a:r>
            <a:r>
              <a:rPr lang="en-IN" dirty="0" err="1">
                <a:latin typeface="Times New Roman" panose="02020603050405020304" pitchFamily="18" charset="0"/>
                <a:cs typeface="Times New Roman" panose="02020603050405020304" pitchFamily="18" charset="0"/>
              </a:rPr>
              <a:t>LeakyReLU</a:t>
            </a:r>
            <a:r>
              <a:rPr lang="en-IN" dirty="0">
                <a:latin typeface="Times New Roman" panose="02020603050405020304" pitchFamily="18" charset="0"/>
                <a:cs typeface="Times New Roman" panose="02020603050405020304" pitchFamily="18" charset="0"/>
              </a:rPr>
              <a:t>(conv2)</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6: Generate segmentation mask (Final Output)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output_mask</a:t>
            </a:r>
            <a:r>
              <a:rPr lang="en-IN" dirty="0">
                <a:latin typeface="Times New Roman" panose="02020603050405020304" pitchFamily="18" charset="0"/>
                <a:cs typeface="Times New Roman" panose="02020603050405020304" pitchFamily="18" charset="0"/>
              </a:rPr>
              <a:t> = Convolution(activated2,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=1x1, stride=1, activation=Sigmoid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output_mask</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43464" y="517585"/>
            <a:ext cx="211347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Pseudo-code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919" y="423496"/>
            <a:ext cx="6094562"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Objectives</a:t>
            </a:r>
          </a:p>
        </p:txBody>
      </p:sp>
      <p:sp>
        <p:nvSpPr>
          <p:cNvPr id="8" name="Rectangle 3"/>
          <p:cNvSpPr>
            <a:spLocks noChangeArrowheads="1"/>
          </p:cNvSpPr>
          <p:nvPr/>
        </p:nvSpPr>
        <p:spPr bwMode="auto">
          <a:xfrm>
            <a:off x="838919" y="956222"/>
            <a:ext cx="11194930" cy="558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Accurate Brain Tumor Segmentation Model:</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model that can effectively segment different tumor regions (whole tumor, tumor core, enhancing tumor) across multiple MRI modalities.</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high accuracy in delineating tumor boundaries.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Multi-modal MRI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Fuse information from various MRI sequences (T1, T2, FLAIR, T1c) to enhance feature extraction and improve segmentation precision.</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Leverage complementary information from multi-modal MRI for more comprehensive tumor analysis.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Feature Representation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a multi-modal graph convolution network (M2GCNet) to capture both spatial and contextual features.</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and implement a multi-modal correlation loss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learn latent relationships between features from different modalities.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7969" y="465827"/>
            <a:ext cx="4917057"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6.Segmentation Module :</a:t>
            </a:r>
            <a:endParaRPr lang="en-IN" sz="3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4755816" y="2289488"/>
            <a:ext cx="2057400" cy="1863212"/>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54568" y="3034406"/>
            <a:ext cx="1782662" cy="523220"/>
          </a:xfrm>
          <a:prstGeom prst="rect">
            <a:avLst/>
          </a:prstGeom>
          <a:solidFill>
            <a:schemeClr val="bg1"/>
          </a:solidFill>
        </p:spPr>
        <p:txBody>
          <a:bodyPr wrap="square" rtlCol="0">
            <a:spAutoFit/>
          </a:bodyPr>
          <a:lstStyle/>
          <a:p>
            <a:r>
              <a:rPr lang="en-IN" sz="1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Tumor</a:t>
            </a:r>
            <a:r>
              <a:rPr lang="en-IN" sz="1400" dirty="0">
                <a:latin typeface="Times New Roman" panose="02020603050405020304" pitchFamily="18" charset="0"/>
                <a:cs typeface="Times New Roman" panose="02020603050405020304" pitchFamily="18" charset="0"/>
              </a:rPr>
              <a:t> Segmentation Module (Testing)</a:t>
            </a:r>
          </a:p>
        </p:txBody>
      </p:sp>
      <p:cxnSp>
        <p:nvCxnSpPr>
          <p:cNvPr id="12" name="Straight Arrow Connector 11"/>
          <p:cNvCxnSpPr>
            <a:endCxn id="2" idx="1"/>
          </p:cNvCxnSpPr>
          <p:nvPr/>
        </p:nvCxnSpPr>
        <p:spPr>
          <a:xfrm>
            <a:off x="3140015" y="3221094"/>
            <a:ext cx="1615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3"/>
          </p:cNvCxnSpPr>
          <p:nvPr/>
        </p:nvCxnSpPr>
        <p:spPr>
          <a:xfrm>
            <a:off x="6813216" y="3221094"/>
            <a:ext cx="1942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40015" y="2944096"/>
            <a:ext cx="1397479"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Up Sampled image</a:t>
            </a:r>
          </a:p>
        </p:txBody>
      </p:sp>
      <p:sp>
        <p:nvSpPr>
          <p:cNvPr id="25" name="TextBox 24"/>
          <p:cNvSpPr txBox="1"/>
          <p:nvPr/>
        </p:nvSpPr>
        <p:spPr>
          <a:xfrm>
            <a:off x="6889202" y="2759429"/>
            <a:ext cx="1615801" cy="461665"/>
          </a:xfrm>
          <a:prstGeom prst="rect">
            <a:avLst/>
          </a:prstGeom>
          <a:noFill/>
        </p:spPr>
        <p:txBody>
          <a:bodyPr wrap="square">
            <a:spAutoFit/>
          </a:bodyPr>
          <a:lstStyle/>
          <a:p>
            <a:pPr algn="ctr"/>
            <a:r>
              <a:rPr lang="en-IN" sz="1200" dirty="0">
                <a:latin typeface="Times New Roman" panose="02020603050405020304" pitchFamily="18" charset="0"/>
                <a:cs typeface="Times New Roman" panose="02020603050405020304" pitchFamily="18" charset="0"/>
              </a:rPr>
              <a:t>Final Segmentation</a:t>
            </a:r>
          </a:p>
          <a:p>
            <a:pPr algn="ctr"/>
            <a:r>
              <a:rPr lang="en-IN" sz="1200"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752" y="1345122"/>
            <a:ext cx="106751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Input :</a:t>
            </a:r>
          </a:p>
        </p:txBody>
      </p:sp>
      <p:sp>
        <p:nvSpPr>
          <p:cNvPr id="9" name="TextBox 8"/>
          <p:cNvSpPr txBox="1"/>
          <p:nvPr/>
        </p:nvSpPr>
        <p:spPr>
          <a:xfrm>
            <a:off x="588753" y="2468694"/>
            <a:ext cx="113868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88752" y="4096332"/>
            <a:ext cx="17145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727440" y="2926419"/>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Predicted Mask</a:t>
            </a:r>
          </a:p>
        </p:txBody>
      </p:sp>
      <p:sp>
        <p:nvSpPr>
          <p:cNvPr id="17" name="TextBox 16"/>
          <p:cNvSpPr txBox="1"/>
          <p:nvPr/>
        </p:nvSpPr>
        <p:spPr>
          <a:xfrm>
            <a:off x="1727440" y="1738452"/>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Up Sampled image</a:t>
            </a:r>
          </a:p>
        </p:txBody>
      </p:sp>
      <p:sp>
        <p:nvSpPr>
          <p:cNvPr id="21" name="TextBox 20"/>
          <p:cNvSpPr txBox="1"/>
          <p:nvPr/>
        </p:nvSpPr>
        <p:spPr>
          <a:xfrm>
            <a:off x="1347876" y="4434899"/>
            <a:ext cx="10582455" cy="1289071"/>
          </a:xfrm>
          <a:prstGeom prst="rect">
            <a:avLst/>
          </a:prstGeom>
          <a:noFill/>
        </p:spPr>
        <p:txBody>
          <a:bodyPr wrap="square">
            <a:spAutoFit/>
          </a:bodyPr>
          <a:lstStyle/>
          <a:p>
            <a:pPr marL="742950" lvl="1" indent="-285750" algn="just" eaLnBrk="0" fontAlgn="base" hangingPunct="0">
              <a:lnSpc>
                <a:spcPct val="150000"/>
              </a:lnSpc>
              <a:spcBef>
                <a:spcPct val="0"/>
              </a:spcBef>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This is the core of the model that applies convolutional operations to the fused multi-modal graph </a:t>
            </a:r>
            <a:r>
              <a:rPr lang="en-US" altLang="en-US" sz="1800" dirty="0" err="1">
                <a:latin typeface="Times New Roman" panose="02020603050405020304" pitchFamily="18" charset="0"/>
                <a:cs typeface="Times New Roman" panose="02020603050405020304" pitchFamily="18" charset="0"/>
              </a:rPr>
              <a:t>features.It</a:t>
            </a:r>
            <a:r>
              <a:rPr lang="en-US" altLang="en-US" sz="1800" dirty="0">
                <a:latin typeface="Times New Roman" panose="02020603050405020304" pitchFamily="18" charset="0"/>
                <a:cs typeface="Times New Roman" panose="02020603050405020304" pitchFamily="18" charset="0"/>
              </a:rPr>
              <a:t> uses </a:t>
            </a:r>
            <a:r>
              <a:rPr lang="en-US" altLang="en-US" sz="1800" dirty="0" err="1">
                <a:latin typeface="Times New Roman" panose="02020603050405020304" pitchFamily="18" charset="0"/>
                <a:cs typeface="Times New Roman" panose="02020603050405020304" pitchFamily="18" charset="0"/>
              </a:rPr>
              <a:t>upsampling</a:t>
            </a:r>
            <a:r>
              <a:rPr lang="en-US" altLang="en-US" sz="1800" dirty="0">
                <a:latin typeface="Times New Roman" panose="02020603050405020304" pitchFamily="18" charset="0"/>
                <a:cs typeface="Times New Roman" panose="02020603050405020304" pitchFamily="18" charset="0"/>
              </a:rPr>
              <a:t> layers (or transposed convolutions) to perform segmentation, predicting the mask for the tumor regions, including whole tumor (WT), tumor core (TC), and enhancing tumor (ET).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07334" y="1496553"/>
            <a:ext cx="6094562" cy="4613058"/>
          </a:xfrm>
          <a:prstGeom prst="rect">
            <a:avLst/>
          </a:prstGeom>
          <a:noFill/>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segment_tumor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graph_features</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    # Feed graph features into a segmentation network (e.g., fully connected </a:t>
            </a:r>
          </a:p>
          <a:p>
            <a:pPr algn="just">
              <a:lnSpc>
                <a:spcPct val="150000"/>
              </a:lnSpc>
            </a:pPr>
            <a:r>
              <a:rPr lang="en-IN" dirty="0">
                <a:latin typeface="Times New Roman" panose="02020603050405020304" pitchFamily="18" charset="0"/>
                <a:cs typeface="Times New Roman" panose="02020603050405020304" pitchFamily="18" charset="0"/>
              </a:rPr>
              <a:t>layers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 classifier) </a:t>
            </a:r>
          </a:p>
          <a:p>
            <a:pPr algn="just">
              <a:lnSpc>
                <a:spcPct val="150000"/>
              </a:lnSpc>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segmentation_mask</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apply_segmentation_network</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graph_features</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segmentation_mask</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apply_segmentation_network</a:t>
            </a:r>
            <a:r>
              <a:rPr lang="en-IN" dirty="0">
                <a:latin typeface="Times New Roman" panose="02020603050405020304" pitchFamily="18" charset="0"/>
                <a:cs typeface="Times New Roman" panose="02020603050405020304" pitchFamily="18" charset="0"/>
              </a:rPr>
              <a:t>(features): </a:t>
            </a:r>
          </a:p>
          <a:p>
            <a:pPr algn="just">
              <a:lnSpc>
                <a:spcPct val="150000"/>
              </a:lnSpc>
            </a:pPr>
            <a:r>
              <a:rPr lang="en-IN" dirty="0">
                <a:latin typeface="Times New Roman" panose="02020603050405020304" pitchFamily="18" charset="0"/>
                <a:cs typeface="Times New Roman" panose="02020603050405020304" pitchFamily="18" charset="0"/>
              </a:rPr>
              <a:t>    # A simple FC layer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 to output binary/multi-class mask </a:t>
            </a:r>
          </a:p>
          <a:p>
            <a:pPr algn="just">
              <a:lnSpc>
                <a:spcPct val="150000"/>
              </a:lnSpc>
            </a:pPr>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(features)</a:t>
            </a:r>
          </a:p>
        </p:txBody>
      </p:sp>
      <p:sp>
        <p:nvSpPr>
          <p:cNvPr id="7" name="TextBox 6"/>
          <p:cNvSpPr txBox="1"/>
          <p:nvPr/>
        </p:nvSpPr>
        <p:spPr>
          <a:xfrm>
            <a:off x="588753" y="543463"/>
            <a:ext cx="2458528" cy="369332"/>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Pseudo-code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3464" y="500332"/>
            <a:ext cx="3709358"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Implementation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773" y="1568956"/>
            <a:ext cx="7785569" cy="4542063"/>
          </a:xfrm>
          <a:prstGeom prst="rect">
            <a:avLst/>
          </a:prstGeom>
        </p:spPr>
      </p:pic>
      <p:sp>
        <p:nvSpPr>
          <p:cNvPr id="7" name="TextBox 6"/>
          <p:cNvSpPr txBox="1"/>
          <p:nvPr/>
        </p:nvSpPr>
        <p:spPr>
          <a:xfrm>
            <a:off x="629728" y="1284285"/>
            <a:ext cx="136297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Code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026" y="483079"/>
            <a:ext cx="105242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596" y="1895126"/>
            <a:ext cx="8732808" cy="3067747"/>
          </a:xfrm>
          <a:prstGeom prst="rect">
            <a:avLst/>
          </a:prstGeom>
        </p:spPr>
      </p:pic>
      <p:sp>
        <p:nvSpPr>
          <p:cNvPr id="5" name="TextBox 4"/>
          <p:cNvSpPr txBox="1"/>
          <p:nvPr/>
        </p:nvSpPr>
        <p:spPr>
          <a:xfrm>
            <a:off x="3284377" y="5538158"/>
            <a:ext cx="7178028"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2018 Sample Data Visualization of Different Modalities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652" y="319979"/>
            <a:ext cx="1395323" cy="37876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Code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975" y="789978"/>
            <a:ext cx="8486050" cy="48109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0279" y="6004786"/>
            <a:ext cx="7072604" cy="369332"/>
          </a:xfrm>
          <a:prstGeom prst="rect">
            <a:avLst/>
          </a:prstGeom>
          <a:noFill/>
        </p:spPr>
        <p:txBody>
          <a:bodyPr wrap="square">
            <a:spAutoFit/>
          </a:bodyPr>
          <a:lstStyle/>
          <a:p>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2019 Sample Data Visualization of Different Modalities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55" y="1725441"/>
            <a:ext cx="9207260" cy="3745639"/>
          </a:xfrm>
          <a:prstGeom prst="rect">
            <a:avLst/>
          </a:prstGeom>
        </p:spPr>
      </p:pic>
      <p:sp>
        <p:nvSpPr>
          <p:cNvPr id="6" name="TextBox 5"/>
          <p:cNvSpPr txBox="1"/>
          <p:nvPr/>
        </p:nvSpPr>
        <p:spPr>
          <a:xfrm>
            <a:off x="577970" y="595223"/>
            <a:ext cx="197544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358" y="902751"/>
            <a:ext cx="6965284" cy="5052498"/>
          </a:xfrm>
          <a:prstGeom prst="rect">
            <a:avLst/>
          </a:prstGeom>
        </p:spPr>
      </p:pic>
      <p:sp>
        <p:nvSpPr>
          <p:cNvPr id="6" name="TextBox 5"/>
          <p:cNvSpPr txBox="1"/>
          <p:nvPr/>
        </p:nvSpPr>
        <p:spPr>
          <a:xfrm>
            <a:off x="485235" y="380363"/>
            <a:ext cx="268065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Splitting Code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31" y="1839355"/>
            <a:ext cx="6543074" cy="3921162"/>
          </a:xfrm>
          <a:prstGeom prst="rect">
            <a:avLst/>
          </a:prstGeom>
        </p:spPr>
      </p:pic>
      <p:sp>
        <p:nvSpPr>
          <p:cNvPr id="5" name="TextBox 4"/>
          <p:cNvSpPr txBox="1"/>
          <p:nvPr/>
        </p:nvSpPr>
        <p:spPr>
          <a:xfrm>
            <a:off x="4884707" y="6042306"/>
            <a:ext cx="161961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Data Splitting</a:t>
            </a:r>
          </a:p>
        </p:txBody>
      </p:sp>
      <p:sp>
        <p:nvSpPr>
          <p:cNvPr id="6" name="TextBox 5"/>
          <p:cNvSpPr txBox="1"/>
          <p:nvPr/>
        </p:nvSpPr>
        <p:spPr>
          <a:xfrm>
            <a:off x="681487" y="552091"/>
            <a:ext cx="20962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941" y="963716"/>
            <a:ext cx="5502117" cy="4930567"/>
          </a:xfrm>
          <a:prstGeom prst="rect">
            <a:avLst/>
          </a:prstGeom>
        </p:spPr>
      </p:pic>
      <p:sp>
        <p:nvSpPr>
          <p:cNvPr id="5" name="TextBox 4"/>
          <p:cNvSpPr txBox="1"/>
          <p:nvPr/>
        </p:nvSpPr>
        <p:spPr>
          <a:xfrm>
            <a:off x="390346" y="456361"/>
            <a:ext cx="609456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Orthogonal Views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3847" y="753405"/>
          <a:ext cx="11162580" cy="6056283"/>
        </p:xfrm>
        <a:graphic>
          <a:graphicData uri="http://schemas.openxmlformats.org/drawingml/2006/table">
            <a:tbl>
              <a:tblPr firstRow="1" bandRow="1">
                <a:tableStyleId>{073A0DAA-6AF3-43AB-8588-CEC1D06C72B9}</a:tableStyleId>
              </a:tblPr>
              <a:tblGrid>
                <a:gridCol w="680146">
                  <a:extLst>
                    <a:ext uri="{9D8B030D-6E8A-4147-A177-3AD203B41FA5}">
                      <a16:colId xmlns:a16="http://schemas.microsoft.com/office/drawing/2014/main" val="20000"/>
                    </a:ext>
                  </a:extLst>
                </a:gridCol>
                <a:gridCol w="2837996">
                  <a:extLst>
                    <a:ext uri="{9D8B030D-6E8A-4147-A177-3AD203B41FA5}">
                      <a16:colId xmlns:a16="http://schemas.microsoft.com/office/drawing/2014/main" val="20001"/>
                    </a:ext>
                  </a:extLst>
                </a:gridCol>
                <a:gridCol w="2848782">
                  <a:extLst>
                    <a:ext uri="{9D8B030D-6E8A-4147-A177-3AD203B41FA5}">
                      <a16:colId xmlns:a16="http://schemas.microsoft.com/office/drawing/2014/main" val="20002"/>
                    </a:ext>
                  </a:extLst>
                </a:gridCol>
                <a:gridCol w="2262746">
                  <a:extLst>
                    <a:ext uri="{9D8B030D-6E8A-4147-A177-3AD203B41FA5}">
                      <a16:colId xmlns:a16="http://schemas.microsoft.com/office/drawing/2014/main" val="20003"/>
                    </a:ext>
                  </a:extLst>
                </a:gridCol>
                <a:gridCol w="2532910">
                  <a:extLst>
                    <a:ext uri="{9D8B030D-6E8A-4147-A177-3AD203B41FA5}">
                      <a16:colId xmlns:a16="http://schemas.microsoft.com/office/drawing/2014/main" val="20004"/>
                    </a:ext>
                  </a:extLst>
                </a:gridCol>
              </a:tblGrid>
              <a:tr h="584914">
                <a:tc>
                  <a:txBody>
                    <a:bodyPr/>
                    <a:lstStyle/>
                    <a:p>
                      <a:pPr>
                        <a:lnSpc>
                          <a:spcPct val="250000"/>
                        </a:lnSpc>
                      </a:pPr>
                      <a:endParaRPr lang="en-IN" sz="1600" i="0" u="none" dirty="0">
                        <a:latin typeface="Times New Roman" panose="02020603050405020304" pitchFamily="18" charset="0"/>
                        <a:cs typeface="Times New Roman" panose="02020603050405020304" pitchFamily="18" charset="0"/>
                      </a:endParaRPr>
                    </a:p>
                  </a:txBody>
                  <a:tcPr/>
                </a:tc>
                <a:tc>
                  <a:txBody>
                    <a:bodyPr/>
                    <a:lstStyle/>
                    <a:p>
                      <a:pPr>
                        <a:lnSpc>
                          <a:spcPct val="250000"/>
                        </a:lnSpc>
                      </a:pPr>
                      <a:r>
                        <a:rPr lang="en-IN" sz="1600" i="0" u="none" dirty="0">
                          <a:latin typeface="Times New Roman" panose="02020603050405020304" pitchFamily="18" charset="0"/>
                          <a:cs typeface="Times New Roman" panose="02020603050405020304" pitchFamily="18" charset="0"/>
                        </a:rPr>
                        <a:t>Name of the Paper</a:t>
                      </a:r>
                    </a:p>
                  </a:txBody>
                  <a:tcPr/>
                </a:tc>
                <a:tc>
                  <a:txBody>
                    <a:bodyPr/>
                    <a:lstStyle/>
                    <a:p>
                      <a:pPr>
                        <a:lnSpc>
                          <a:spcPct val="250000"/>
                        </a:lnSpc>
                        <a:spcBef>
                          <a:spcPts val="0"/>
                        </a:spcBef>
                      </a:pPr>
                      <a:r>
                        <a:rPr lang="en-IN" sz="1600" i="0" u="none" dirty="0">
                          <a:latin typeface="Times New Roman" panose="02020603050405020304" pitchFamily="18" charset="0"/>
                          <a:cs typeface="Times New Roman" panose="02020603050405020304" pitchFamily="18" charset="0"/>
                        </a:rPr>
                        <a:t>Methodology</a:t>
                      </a:r>
                    </a:p>
                  </a:txBody>
                  <a:tcPr anchor="ctr"/>
                </a:tc>
                <a:tc>
                  <a:txBody>
                    <a:bodyPr/>
                    <a:lstStyle/>
                    <a:p>
                      <a:pPr>
                        <a:lnSpc>
                          <a:spcPct val="250000"/>
                        </a:lnSpc>
                      </a:pPr>
                      <a:r>
                        <a:rPr lang="en-IN" sz="1600" i="0" u="none">
                          <a:latin typeface="Times New Roman" panose="02020603050405020304" pitchFamily="18" charset="0"/>
                          <a:cs typeface="Times New Roman" panose="02020603050405020304" pitchFamily="18" charset="0"/>
                        </a:rPr>
                        <a:t>Advantages</a:t>
                      </a:r>
                      <a:endParaRPr lang="en-IN" sz="1600" i="0" u="none" dirty="0">
                        <a:latin typeface="Times New Roman" panose="02020603050405020304" pitchFamily="18" charset="0"/>
                        <a:cs typeface="Times New Roman" panose="02020603050405020304" pitchFamily="18" charset="0"/>
                      </a:endParaRPr>
                    </a:p>
                  </a:txBody>
                  <a:tcPr/>
                </a:tc>
                <a:tc>
                  <a:txBody>
                    <a:bodyPr/>
                    <a:lstStyle/>
                    <a:p>
                      <a:pPr>
                        <a:lnSpc>
                          <a:spcPct val="250000"/>
                        </a:lnSpc>
                      </a:pPr>
                      <a:r>
                        <a:rPr lang="en-US" sz="1600" i="0" u="none">
                          <a:latin typeface="Times New Roman" panose="02020603050405020304" pitchFamily="18" charset="0"/>
                          <a:cs typeface="Times New Roman" panose="02020603050405020304" pitchFamily="18" charset="0"/>
                        </a:rPr>
                        <a:t>Limitations</a:t>
                      </a:r>
                      <a:endParaRPr lang="en-IN" sz="1600" i="0" u="none"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2042739">
                <a:tc>
                  <a:txBody>
                    <a:bodyPr/>
                    <a:lstStyle/>
                    <a:p>
                      <a:r>
                        <a:rPr lang="en-US" sz="1600" i="0" u="none">
                          <a:latin typeface="Times New Roman" panose="02020603050405020304" pitchFamily="18" charset="0"/>
                          <a:cs typeface="Times New Roman" panose="02020603050405020304" pitchFamily="18" charset="0"/>
                        </a:rPr>
                        <a:t>1.</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IN" sz="1600" i="0" u="none" dirty="0">
                          <a:latin typeface="Times New Roman" panose="02020603050405020304" pitchFamily="18" charset="0"/>
                          <a:cs typeface="Times New Roman" panose="02020603050405020304" pitchFamily="18" charset="0"/>
                        </a:rPr>
                        <a:t>3DUV-NetR+: A 3D hybrid semantic architecture using transformers for brain </a:t>
                      </a:r>
                      <a:r>
                        <a:rPr lang="en-IN" sz="1600" i="0" u="none" dirty="0" err="1">
                          <a:latin typeface="Times New Roman" panose="02020603050405020304" pitchFamily="18" charset="0"/>
                          <a:cs typeface="Times New Roman" panose="02020603050405020304" pitchFamily="18" charset="0"/>
                        </a:rPr>
                        <a:t>tumor</a:t>
                      </a:r>
                      <a:r>
                        <a:rPr lang="en-IN" sz="1600" i="0" u="none" dirty="0">
                          <a:latin typeface="Times New Roman" panose="02020603050405020304" pitchFamily="18" charset="0"/>
                          <a:cs typeface="Times New Roman" panose="02020603050405020304" pitchFamily="18" charset="0"/>
                        </a:rPr>
                        <a:t> segmentation with </a:t>
                      </a:r>
                      <a:r>
                        <a:rPr lang="en-IN" sz="1600" i="0" u="none" dirty="0" err="1">
                          <a:latin typeface="Times New Roman" panose="02020603050405020304" pitchFamily="18" charset="0"/>
                          <a:cs typeface="Times New Roman" panose="02020603050405020304" pitchFamily="18" charset="0"/>
                        </a:rPr>
                        <a:t>MultiModal</a:t>
                      </a:r>
                      <a:r>
                        <a:rPr lang="en-IN" sz="1600" i="0" u="none" dirty="0">
                          <a:latin typeface="Times New Roman" panose="02020603050405020304" pitchFamily="18" charset="0"/>
                          <a:cs typeface="Times New Roman" panose="02020603050405020304" pitchFamily="18" charset="0"/>
                        </a:rPr>
                        <a:t> MR images. Results in Engineering, 21, p.101892.(</a:t>
                      </a:r>
                      <a:r>
                        <a:rPr lang="en-IN" sz="1600" i="0" u="none" dirty="0" err="1">
                          <a:latin typeface="Times New Roman" panose="02020603050405020304" pitchFamily="18" charset="0"/>
                          <a:cs typeface="Times New Roman" panose="02020603050405020304" pitchFamily="18" charset="0"/>
                        </a:rPr>
                        <a:t>Aboussaleh</a:t>
                      </a:r>
                      <a:r>
                        <a:rPr lang="en-IN" sz="1600" i="0" u="none" dirty="0">
                          <a:latin typeface="Times New Roman" panose="02020603050405020304" pitchFamily="18" charset="0"/>
                          <a:cs typeface="Times New Roman" panose="02020603050405020304" pitchFamily="18" charset="0"/>
                        </a:rPr>
                        <a:t>, I., Riffi, J., </a:t>
                      </a:r>
                      <a:r>
                        <a:rPr lang="en-IN" sz="1600" i="0" u="none" dirty="0" err="1">
                          <a:latin typeface="Times New Roman" panose="02020603050405020304" pitchFamily="18" charset="0"/>
                          <a:cs typeface="Times New Roman" panose="02020603050405020304" pitchFamily="18" charset="0"/>
                        </a:rPr>
                        <a:t>el</a:t>
                      </a:r>
                      <a:r>
                        <a:rPr lang="en-IN" sz="1600" i="0" u="none" dirty="0">
                          <a:latin typeface="Times New Roman" panose="02020603050405020304" pitchFamily="18" charset="0"/>
                          <a:cs typeface="Times New Roman" panose="02020603050405020304" pitchFamily="18" charset="0"/>
                        </a:rPr>
                        <a:t> </a:t>
                      </a:r>
                      <a:r>
                        <a:rPr lang="en-IN" sz="1600" i="0" u="none" dirty="0" err="1">
                          <a:latin typeface="Times New Roman" panose="02020603050405020304" pitchFamily="18" charset="0"/>
                          <a:cs typeface="Times New Roman" panose="02020603050405020304" pitchFamily="18" charset="0"/>
                        </a:rPr>
                        <a:t>Fazazy</a:t>
                      </a:r>
                      <a:r>
                        <a:rPr lang="en-IN" sz="1600" i="0" u="none" dirty="0">
                          <a:latin typeface="Times New Roman" panose="02020603050405020304" pitchFamily="18" charset="0"/>
                          <a:cs typeface="Times New Roman" panose="02020603050405020304" pitchFamily="18" charset="0"/>
                        </a:rPr>
                        <a:t>, K., Mahraz, A.M. and Tairi, H., 2024)</a:t>
                      </a:r>
                    </a:p>
                  </a:txBody>
                  <a:tcPr/>
                </a:tc>
                <a:tc>
                  <a:txBody>
                    <a:bodyPr/>
                    <a:lstStyle/>
                    <a:p>
                      <a:r>
                        <a:rPr lang="en-US" sz="1600" b="0" i="0" dirty="0">
                          <a:latin typeface="Times New Roman" panose="02020603050405020304" pitchFamily="18" charset="0"/>
                          <a:cs typeface="Times New Roman" panose="02020603050405020304" pitchFamily="18" charset="0"/>
                        </a:rPr>
                        <a:t>Developed 3DUV-NetR+, a fusion of 3D U-Net and V-Net encoders with a Transformer decoder</a:t>
                      </a:r>
                      <a:endParaRPr lang="en-IN" sz="1600" b="0" i="0" u="none"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Achieves high segmentation accuracy, enhances tumor sub-region differentiation, leverages robust feature extraction, and has potential for clinical integration.</a:t>
                      </a:r>
                      <a:endParaRPr lang="en-IN" sz="1600" b="0" i="0" u="none"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Further fine-tuning is required to minimize execution time and enhance segmentation efficiency.</a:t>
                      </a:r>
                      <a:endParaRPr lang="en-IN" sz="1600" b="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619538">
                <a:tc>
                  <a:txBody>
                    <a:bodyPr/>
                    <a:lstStyle/>
                    <a:p>
                      <a:r>
                        <a:rPr lang="en-IN" sz="1600" i="0" u="none">
                          <a:latin typeface="Times New Roman" panose="02020603050405020304" pitchFamily="18" charset="0"/>
                          <a:cs typeface="Times New Roman" panose="02020603050405020304" pitchFamily="18" charset="0"/>
                        </a:rPr>
                        <a:t>2.</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u="none">
                          <a:latin typeface="Times New Roman" panose="02020603050405020304" pitchFamily="18" charset="0"/>
                          <a:cs typeface="Times New Roman" panose="02020603050405020304" pitchFamily="18" charset="0"/>
                        </a:rPr>
                        <a:t>DAUnet: A U-Shaped Network Combining Deep Supervision and Attention for Brain Tumor Segmentation (Y. Feng, Y. Cao, D. An, et al., 2024)</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a:t>
                      </a:r>
                      <a:r>
                        <a:rPr lang="en-US" sz="1600" i="0" dirty="0" err="1">
                          <a:latin typeface="Times New Roman" panose="02020603050405020304" pitchFamily="18" charset="0"/>
                          <a:cs typeface="Times New Roman" panose="02020603050405020304" pitchFamily="18" charset="0"/>
                        </a:rPr>
                        <a:t>DAUnet</a:t>
                      </a:r>
                      <a:r>
                        <a:rPr lang="en-US" sz="1600" i="0" dirty="0">
                          <a:latin typeface="Times New Roman" panose="02020603050405020304" pitchFamily="18" charset="0"/>
                          <a:cs typeface="Times New Roman" panose="02020603050405020304" pitchFamily="18" charset="0"/>
                        </a:rPr>
                        <a:t> model segments brain tumors in MRI images using deep supervision, 3D SC attention, and a CASP module.</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err="1">
                          <a:latin typeface="Times New Roman" panose="02020603050405020304" pitchFamily="18" charset="0"/>
                          <a:cs typeface="Times New Roman" panose="02020603050405020304" pitchFamily="18" charset="0"/>
                        </a:rPr>
                        <a:t>DAUnet</a:t>
                      </a:r>
                      <a:r>
                        <a:rPr lang="en-US" sz="1600" i="0" dirty="0">
                          <a:latin typeface="Times New Roman" panose="02020603050405020304" pitchFamily="18" charset="0"/>
                          <a:cs typeface="Times New Roman" panose="02020603050405020304" pitchFamily="18" charset="0"/>
                        </a:rPr>
                        <a:t> achieves high segmentation accuracy by effectively preserving feature information and enhancing the correlation between network layers.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combination of multiple advanced modules increases implementation difficulty and makes hyperparameter tuning more challenging.</a:t>
                      </a:r>
                      <a:endParaRPr lang="en-US" sz="160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30716">
                <a:tc>
                  <a:txBody>
                    <a:bodyPr/>
                    <a:lstStyle/>
                    <a:p>
                      <a:r>
                        <a:rPr lang="en-IN" sz="1600" i="0" u="none">
                          <a:latin typeface="Times New Roman" panose="02020603050405020304" pitchFamily="18" charset="0"/>
                          <a:cs typeface="Times New Roman" panose="02020603050405020304" pitchFamily="18" charset="0"/>
                        </a:rPr>
                        <a:t>3.</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IN" sz="1600" i="0" u="none" dirty="0">
                          <a:latin typeface="Times New Roman" panose="02020603050405020304" pitchFamily="18" charset="0"/>
                          <a:cs typeface="Times New Roman" panose="02020603050405020304" pitchFamily="18" charset="0"/>
                        </a:rPr>
                        <a:t>Inception-</a:t>
                      </a:r>
                      <a:r>
                        <a:rPr lang="en-IN" sz="1600" i="0" u="none" dirty="0" err="1">
                          <a:latin typeface="Times New Roman" panose="02020603050405020304" pitchFamily="18" charset="0"/>
                          <a:cs typeface="Times New Roman" panose="02020603050405020304" pitchFamily="18" charset="0"/>
                        </a:rPr>
                        <a:t>UDet</a:t>
                      </a:r>
                      <a:r>
                        <a:rPr lang="en-IN" sz="1600" i="0" u="none" dirty="0">
                          <a:latin typeface="Times New Roman" panose="02020603050405020304" pitchFamily="18" charset="0"/>
                          <a:cs typeface="Times New Roman" panose="02020603050405020304" pitchFamily="18" charset="0"/>
                        </a:rPr>
                        <a:t>: An Improved U-Net Architecture for Brain Tumor Segmentation (I. </a:t>
                      </a:r>
                      <a:r>
                        <a:rPr lang="en-IN" sz="1600" i="0" u="none" dirty="0" err="1">
                          <a:latin typeface="Times New Roman" panose="02020603050405020304" pitchFamily="18" charset="0"/>
                          <a:cs typeface="Times New Roman" panose="02020603050405020304" pitchFamily="18" charset="0"/>
                        </a:rPr>
                        <a:t>Aboussaleh</a:t>
                      </a:r>
                      <a:r>
                        <a:rPr lang="en-IN" sz="1600" i="0" u="none" dirty="0">
                          <a:latin typeface="Times New Roman" panose="02020603050405020304" pitchFamily="18" charset="0"/>
                          <a:cs typeface="Times New Roman" panose="02020603050405020304" pitchFamily="18" charset="0"/>
                        </a:rPr>
                        <a:t>, J. Riffi, A.M. </a:t>
                      </a:r>
                      <a:r>
                        <a:rPr lang="en-IN" sz="1600" i="0" u="none" dirty="0" err="1">
                          <a:latin typeface="Times New Roman" panose="02020603050405020304" pitchFamily="18" charset="0"/>
                          <a:cs typeface="Times New Roman" panose="02020603050405020304" pitchFamily="18" charset="0"/>
                        </a:rPr>
                        <a:t>Mahraz</a:t>
                      </a:r>
                      <a:r>
                        <a:rPr lang="en-IN" sz="1600" i="0" u="none" dirty="0">
                          <a:latin typeface="Times New Roman" panose="02020603050405020304" pitchFamily="18" charset="0"/>
                          <a:cs typeface="Times New Roman" panose="02020603050405020304" pitchFamily="18" charset="0"/>
                        </a:rPr>
                        <a:t>, et al., 2024)</a:t>
                      </a:r>
                    </a:p>
                  </a:txBody>
                  <a:tcPr/>
                </a:tc>
                <a:tc>
                  <a:txBody>
                    <a:bodyPr/>
                    <a:lstStyle/>
                    <a:p>
                      <a:r>
                        <a:rPr lang="en-US" sz="1600" i="0" dirty="0">
                          <a:latin typeface="Times New Roman" panose="02020603050405020304" pitchFamily="18" charset="0"/>
                          <a:cs typeface="Times New Roman" panose="02020603050405020304" pitchFamily="18" charset="0"/>
                        </a:rPr>
                        <a:t>Enhances U-Net with Inception blocks and Bi-FPN, using preprocessing, data augmentation, and k-fold cross-validation on </a:t>
                      </a:r>
                      <a:r>
                        <a:rPr lang="en-US" sz="1600" i="0" dirty="0" err="1">
                          <a:latin typeface="Times New Roman" panose="02020603050405020304" pitchFamily="18" charset="0"/>
                          <a:cs typeface="Times New Roman" panose="02020603050405020304" pitchFamily="18" charset="0"/>
                        </a:rPr>
                        <a:t>BraTS</a:t>
                      </a:r>
                      <a:r>
                        <a:rPr lang="en-US" sz="1600" i="0" dirty="0">
                          <a:latin typeface="Times New Roman" panose="02020603050405020304" pitchFamily="18" charset="0"/>
                          <a:cs typeface="Times New Roman" panose="02020603050405020304" pitchFamily="18" charset="0"/>
                        </a:rPr>
                        <a:t> datasets.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Improves segmentation accuracy, captures multi-scale features, and outperforms existing models in DSC scores.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addition of Inception blocks and Bi-FPN increases the number of parameters, making the model harder to train and optimize.</a:t>
                      </a:r>
                      <a:endParaRPr lang="en-US" sz="160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940279" y="86265"/>
            <a:ext cx="493431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568" y="1891076"/>
            <a:ext cx="8808864" cy="3386250"/>
          </a:xfrm>
          <a:prstGeom prst="rect">
            <a:avLst/>
          </a:prstGeom>
        </p:spPr>
      </p:pic>
      <p:sp>
        <p:nvSpPr>
          <p:cNvPr id="5" name="TextBox 4"/>
          <p:cNvSpPr txBox="1"/>
          <p:nvPr/>
        </p:nvSpPr>
        <p:spPr>
          <a:xfrm>
            <a:off x="4936466" y="5607972"/>
            <a:ext cx="228384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Orthogonal Views</a:t>
            </a:r>
          </a:p>
        </p:txBody>
      </p:sp>
      <p:sp>
        <p:nvSpPr>
          <p:cNvPr id="6" name="TextBox 5"/>
          <p:cNvSpPr txBox="1"/>
          <p:nvPr/>
        </p:nvSpPr>
        <p:spPr>
          <a:xfrm>
            <a:off x="810883" y="853157"/>
            <a:ext cx="165627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8" y="2077947"/>
            <a:ext cx="7158645" cy="4082334"/>
          </a:xfrm>
          <a:prstGeom prst="rect">
            <a:avLst/>
          </a:prstGeom>
        </p:spPr>
      </p:pic>
      <p:sp>
        <p:nvSpPr>
          <p:cNvPr id="6" name="TextBox 5"/>
          <p:cNvSpPr txBox="1"/>
          <p:nvPr/>
        </p:nvSpPr>
        <p:spPr>
          <a:xfrm>
            <a:off x="545621" y="1208501"/>
            <a:ext cx="300846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Z-Score Normalization Code</a:t>
            </a:r>
          </a:p>
        </p:txBody>
      </p:sp>
      <p:sp>
        <p:nvSpPr>
          <p:cNvPr id="7" name="TextBox 6"/>
          <p:cNvSpPr txBox="1"/>
          <p:nvPr/>
        </p:nvSpPr>
        <p:spPr>
          <a:xfrm>
            <a:off x="545621" y="513053"/>
            <a:ext cx="273457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Preprocessing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284" y="1315815"/>
            <a:ext cx="7941432" cy="4226369"/>
          </a:xfrm>
          <a:prstGeom prst="rect">
            <a:avLst/>
          </a:prstGeom>
        </p:spPr>
      </p:pic>
      <p:sp>
        <p:nvSpPr>
          <p:cNvPr id="5" name="TextBox 4"/>
          <p:cNvSpPr txBox="1"/>
          <p:nvPr/>
        </p:nvSpPr>
        <p:spPr>
          <a:xfrm>
            <a:off x="5117620" y="5839508"/>
            <a:ext cx="2395988"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Z-Score Normalization</a:t>
            </a:r>
          </a:p>
        </p:txBody>
      </p:sp>
      <p:sp>
        <p:nvSpPr>
          <p:cNvPr id="6" name="TextBox 5"/>
          <p:cNvSpPr txBox="1"/>
          <p:nvPr/>
        </p:nvSpPr>
        <p:spPr>
          <a:xfrm>
            <a:off x="664234" y="534838"/>
            <a:ext cx="11559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288" y="1089998"/>
            <a:ext cx="5367423" cy="4496861"/>
          </a:xfrm>
          <a:prstGeom prst="rect">
            <a:avLst/>
          </a:prstGeom>
        </p:spPr>
      </p:pic>
      <p:sp>
        <p:nvSpPr>
          <p:cNvPr id="5" name="TextBox 4"/>
          <p:cNvSpPr txBox="1"/>
          <p:nvPr/>
        </p:nvSpPr>
        <p:spPr>
          <a:xfrm>
            <a:off x="554246" y="720666"/>
            <a:ext cx="2257965"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Code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25" y="2238947"/>
            <a:ext cx="8853273" cy="2380106"/>
          </a:xfrm>
          <a:prstGeom prst="rect">
            <a:avLst/>
          </a:prstGeom>
        </p:spPr>
      </p:pic>
      <p:sp>
        <p:nvSpPr>
          <p:cNvPr id="4" name="TextBox 3"/>
          <p:cNvSpPr txBox="1"/>
          <p:nvPr/>
        </p:nvSpPr>
        <p:spPr>
          <a:xfrm>
            <a:off x="715992" y="712482"/>
            <a:ext cx="129396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
        <p:nvSpPr>
          <p:cNvPr id="7" name="TextBox 6"/>
          <p:cNvSpPr txBox="1"/>
          <p:nvPr/>
        </p:nvSpPr>
        <p:spPr>
          <a:xfrm>
            <a:off x="4432041" y="5772674"/>
            <a:ext cx="445070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2018  Dataset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874" y="1519732"/>
            <a:ext cx="7418251" cy="4372109"/>
          </a:xfrm>
          <a:prstGeom prst="rect">
            <a:avLst/>
          </a:prstGeom>
        </p:spPr>
      </p:pic>
      <p:sp>
        <p:nvSpPr>
          <p:cNvPr id="5" name="TextBox 4"/>
          <p:cNvSpPr txBox="1"/>
          <p:nvPr/>
        </p:nvSpPr>
        <p:spPr>
          <a:xfrm>
            <a:off x="519742" y="596827"/>
            <a:ext cx="258576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Code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66041" y="5669589"/>
            <a:ext cx="329155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Resizing 2019 Dataset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42" y="1851918"/>
            <a:ext cx="9502115" cy="3548218"/>
          </a:xfrm>
          <a:prstGeom prst="rect">
            <a:avLst/>
          </a:prstGeom>
        </p:spPr>
      </p:pic>
      <p:sp>
        <p:nvSpPr>
          <p:cNvPr id="6" name="TextBox 5"/>
          <p:cNvSpPr txBox="1"/>
          <p:nvPr/>
        </p:nvSpPr>
        <p:spPr>
          <a:xfrm>
            <a:off x="948906" y="767751"/>
            <a:ext cx="116886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2488" y="440748"/>
            <a:ext cx="3183104" cy="492443"/>
          </a:xfrm>
          <a:prstGeom prst="rect">
            <a:avLst/>
          </a:prstGeom>
          <a:noFill/>
        </p:spPr>
        <p:txBody>
          <a:bodyPr wrap="square">
            <a:spAutoFit/>
          </a:bodyPr>
          <a:lstStyle/>
          <a:p>
            <a:r>
              <a:rPr lang="en-IN" sz="2600" b="1" dirty="0">
                <a:latin typeface="Times New Roman" panose="02020603050405020304" pitchFamily="18" charset="0"/>
                <a:cs typeface="Times New Roman" panose="02020603050405020304" pitchFamily="18" charset="0"/>
              </a:rPr>
              <a:t>Feature Extraction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415" y="1378963"/>
            <a:ext cx="6229620" cy="4669215"/>
          </a:xfrm>
          <a:prstGeom prst="rect">
            <a:avLst/>
          </a:prstGeom>
        </p:spPr>
      </p:pic>
      <p:sp>
        <p:nvSpPr>
          <p:cNvPr id="7" name="TextBox 6"/>
          <p:cNvSpPr txBox="1"/>
          <p:nvPr/>
        </p:nvSpPr>
        <p:spPr>
          <a:xfrm>
            <a:off x="502487" y="1009632"/>
            <a:ext cx="285192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Feature Extraction Code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91" y="1143000"/>
            <a:ext cx="3898419" cy="4572000"/>
          </a:xfrm>
          <a:prstGeom prst="rect">
            <a:avLst/>
          </a:prstGeom>
        </p:spPr>
      </p:pic>
      <p:sp>
        <p:nvSpPr>
          <p:cNvPr id="4" name="TextBox 3"/>
          <p:cNvSpPr txBox="1"/>
          <p:nvPr/>
        </p:nvSpPr>
        <p:spPr>
          <a:xfrm>
            <a:off x="621102" y="655608"/>
            <a:ext cx="98341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
        <p:nvSpPr>
          <p:cNvPr id="6" name="TextBox 5"/>
          <p:cNvSpPr txBox="1"/>
          <p:nvPr/>
        </p:nvSpPr>
        <p:spPr>
          <a:xfrm>
            <a:off x="4677673" y="6004787"/>
            <a:ext cx="2128569" cy="370134"/>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Feature Extraction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858" y="2491659"/>
            <a:ext cx="6744284" cy="1874682"/>
          </a:xfrm>
          <a:prstGeom prst="rect">
            <a:avLst/>
          </a:prstGeom>
        </p:spPr>
      </p:pic>
      <p:sp>
        <p:nvSpPr>
          <p:cNvPr id="5" name="TextBox 4"/>
          <p:cNvSpPr txBox="1"/>
          <p:nvPr/>
        </p:nvSpPr>
        <p:spPr>
          <a:xfrm>
            <a:off x="476609" y="734047"/>
            <a:ext cx="236148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Model Training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26211" y="1019324"/>
          <a:ext cx="11335109" cy="5807595"/>
        </p:xfrm>
        <a:graphic>
          <a:graphicData uri="http://schemas.openxmlformats.org/drawingml/2006/table">
            <a:tbl>
              <a:tblPr firstRow="1" bandRow="1">
                <a:tableStyleId>{073A0DAA-6AF3-43AB-8588-CEC1D06C72B9}</a:tableStyleId>
              </a:tblPr>
              <a:tblGrid>
                <a:gridCol w="733245">
                  <a:extLst>
                    <a:ext uri="{9D8B030D-6E8A-4147-A177-3AD203B41FA5}">
                      <a16:colId xmlns:a16="http://schemas.microsoft.com/office/drawing/2014/main" val="20000"/>
                    </a:ext>
                  </a:extLst>
                </a:gridCol>
                <a:gridCol w="2881222">
                  <a:extLst>
                    <a:ext uri="{9D8B030D-6E8A-4147-A177-3AD203B41FA5}">
                      <a16:colId xmlns:a16="http://schemas.microsoft.com/office/drawing/2014/main" val="20001"/>
                    </a:ext>
                  </a:extLst>
                </a:gridCol>
                <a:gridCol w="2924355">
                  <a:extLst>
                    <a:ext uri="{9D8B030D-6E8A-4147-A177-3AD203B41FA5}">
                      <a16:colId xmlns:a16="http://schemas.microsoft.com/office/drawing/2014/main" val="20002"/>
                    </a:ext>
                  </a:extLst>
                </a:gridCol>
                <a:gridCol w="2520594">
                  <a:extLst>
                    <a:ext uri="{9D8B030D-6E8A-4147-A177-3AD203B41FA5}">
                      <a16:colId xmlns:a16="http://schemas.microsoft.com/office/drawing/2014/main" val="20003"/>
                    </a:ext>
                  </a:extLst>
                </a:gridCol>
                <a:gridCol w="2275693">
                  <a:extLst>
                    <a:ext uri="{9D8B030D-6E8A-4147-A177-3AD203B41FA5}">
                      <a16:colId xmlns:a16="http://schemas.microsoft.com/office/drawing/2014/main" val="20004"/>
                    </a:ext>
                  </a:extLst>
                </a:gridCol>
              </a:tblGrid>
              <a:tr h="449009">
                <a:tc>
                  <a:txBody>
                    <a:bodyPr/>
                    <a:lstStyle/>
                    <a:p>
                      <a:r>
                        <a:rPr lang="en-US" sz="1600" i="0">
                          <a:latin typeface="Times New Roman" panose="02020603050405020304" pitchFamily="18" charset="0"/>
                          <a:cs typeface="Times New Roman" panose="02020603050405020304" pitchFamily="18" charset="0"/>
                        </a:rPr>
                        <a:t>S.no</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a:latin typeface="Times New Roman" panose="02020603050405020304" pitchFamily="18" charset="0"/>
                          <a:cs typeface="Times New Roman" panose="02020603050405020304" pitchFamily="18" charset="0"/>
                        </a:rPr>
                        <a:t>Name of the Paper</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a:latin typeface="Times New Roman" panose="02020603050405020304" pitchFamily="18" charset="0"/>
                          <a:cs typeface="Times New Roman" panose="02020603050405020304" pitchFamily="18" charset="0"/>
                        </a:rPr>
                        <a:t>Methodology</a:t>
                      </a:r>
                      <a:endParaRPr lang="en-IN" sz="1600" i="0" dirty="0">
                        <a:latin typeface="Times New Roman" panose="02020603050405020304" pitchFamily="18" charset="0"/>
                        <a:cs typeface="Times New Roman" panose="02020603050405020304" pitchFamily="18" charset="0"/>
                      </a:endParaRPr>
                    </a:p>
                  </a:txBody>
                  <a:tcPr anchor="ctr"/>
                </a:tc>
                <a:tc>
                  <a:txBody>
                    <a:bodyPr/>
                    <a:lstStyle/>
                    <a:p>
                      <a:r>
                        <a:rPr lang="en-IN" sz="1600" i="0">
                          <a:latin typeface="Times New Roman" panose="02020603050405020304" pitchFamily="18" charset="0"/>
                          <a:cs typeface="Times New Roman" panose="02020603050405020304" pitchFamily="18" charset="0"/>
                        </a:rPr>
                        <a:t>Advantages</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a:latin typeface="Times New Roman" panose="02020603050405020304" pitchFamily="18" charset="0"/>
                          <a:cs typeface="Times New Roman" panose="02020603050405020304" pitchFamily="18" charset="0"/>
                        </a:rPr>
                        <a:t>Limitations</a:t>
                      </a:r>
                      <a:endParaRPr lang="en-IN" sz="16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434142">
                <a:tc>
                  <a:txBody>
                    <a:bodyPr/>
                    <a:lstStyle/>
                    <a:p>
                      <a:r>
                        <a:rPr lang="en-IN" sz="1600" i="0">
                          <a:latin typeface="Times New Roman" panose="02020603050405020304" pitchFamily="18" charset="0"/>
                          <a:cs typeface="Times New Roman" panose="02020603050405020304" pitchFamily="18" charset="0"/>
                        </a:rPr>
                        <a:t>4.</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a:latin typeface="Times New Roman" panose="02020603050405020304" pitchFamily="18" charset="0"/>
                          <a:cs typeface="Times New Roman" panose="02020603050405020304" pitchFamily="18" charset="0"/>
                        </a:rPr>
                        <a:t>Brain </a:t>
                      </a:r>
                      <a:r>
                        <a:rPr lang="en-IN" sz="1600" i="0" dirty="0" err="1">
                          <a:latin typeface="Times New Roman" panose="02020603050405020304" pitchFamily="18" charset="0"/>
                          <a:cs typeface="Times New Roman" panose="02020603050405020304" pitchFamily="18" charset="0"/>
                        </a:rPr>
                        <a:t>tumor</a:t>
                      </a:r>
                      <a:r>
                        <a:rPr lang="en-IN" sz="1600" i="0" dirty="0">
                          <a:latin typeface="Times New Roman" panose="02020603050405020304" pitchFamily="18" charset="0"/>
                          <a:cs typeface="Times New Roman" panose="02020603050405020304" pitchFamily="18" charset="0"/>
                        </a:rPr>
                        <a:t> segmentation and classification using optimized deep learning. Journal of Computing &amp; Biomedical Informatics, 7(01), pp.632-640(Khan, M.F., Iftikhar, A., Anwar, H. and Ramay, S.A., 2024)</a:t>
                      </a:r>
                    </a:p>
                  </a:txBody>
                  <a:tcPr/>
                </a:tc>
                <a:tc>
                  <a:txBody>
                    <a:bodyPr/>
                    <a:lstStyle/>
                    <a:p>
                      <a:r>
                        <a:rPr lang="en-US" sz="1600" i="0" dirty="0">
                          <a:latin typeface="Times New Roman" panose="02020603050405020304" pitchFamily="18" charset="0"/>
                          <a:cs typeface="Times New Roman" panose="02020603050405020304" pitchFamily="18" charset="0"/>
                        </a:rPr>
                        <a:t>The study utilizes CNN-based deep learning models with data augmentation and denoising applied to MRI images from multiple datasets to enhance tumor detection accuracy.</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Improves detection efficiency, achieves high accuracy, enhances feature extraction, and reduces manual effort in brain tumor diagnosis.</a:t>
                      </a:r>
                      <a:endParaRPr lang="en-IN" sz="1600" b="0" i="0"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fused optimization scheme used for feature selection may not always generalize well across different datasets.</a:t>
                      </a:r>
                      <a:endParaRPr lang="en-IN" sz="16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63757">
                <a:tc>
                  <a:txBody>
                    <a:bodyPr/>
                    <a:lstStyle/>
                    <a:p>
                      <a:r>
                        <a:rPr lang="en-IN" sz="1600" i="0">
                          <a:latin typeface="Times New Roman" panose="02020603050405020304" pitchFamily="18" charset="0"/>
                          <a:cs typeface="Times New Roman" panose="02020603050405020304" pitchFamily="18" charset="0"/>
                        </a:rPr>
                        <a:t>5.</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err="1">
                          <a:latin typeface="Times New Roman" panose="02020603050405020304" pitchFamily="18" charset="0"/>
                          <a:cs typeface="Times New Roman" panose="02020603050405020304" pitchFamily="18" charset="0"/>
                        </a:rPr>
                        <a:t>MmcFormer</a:t>
                      </a:r>
                      <a:r>
                        <a:rPr lang="en-IN" sz="1600" i="0" dirty="0">
                          <a:latin typeface="Times New Roman" panose="02020603050405020304" pitchFamily="18" charset="0"/>
                          <a:cs typeface="Times New Roman" panose="02020603050405020304" pitchFamily="18" charset="0"/>
                        </a:rPr>
                        <a:t>: Missing Modality Compensation Transformer for Brain Tumor Segmentation (S. </a:t>
                      </a:r>
                      <a:r>
                        <a:rPr lang="en-IN" sz="1600" i="0" dirty="0" err="1">
                          <a:latin typeface="Times New Roman" panose="02020603050405020304" pitchFamily="18" charset="0"/>
                          <a:cs typeface="Times New Roman" panose="02020603050405020304" pitchFamily="18" charset="0"/>
                        </a:rPr>
                        <a:t>Karimijafarbigloo</a:t>
                      </a:r>
                      <a:r>
                        <a:rPr lang="en-IN" sz="1600" i="0" dirty="0">
                          <a:latin typeface="Times New Roman" panose="02020603050405020304" pitchFamily="18" charset="0"/>
                          <a:cs typeface="Times New Roman" panose="02020603050405020304" pitchFamily="18" charset="0"/>
                        </a:rPr>
                        <a:t>, R. Azad, A. </a:t>
                      </a:r>
                      <a:r>
                        <a:rPr lang="en-IN" sz="1600" i="0" dirty="0" err="1">
                          <a:latin typeface="Times New Roman" panose="02020603050405020304" pitchFamily="18" charset="0"/>
                          <a:cs typeface="Times New Roman" panose="02020603050405020304" pitchFamily="18" charset="0"/>
                        </a:rPr>
                        <a:t>Kazerouni</a:t>
                      </a:r>
                      <a:r>
                        <a:rPr lang="en-IN" sz="1600" i="0" dirty="0">
                          <a:latin typeface="Times New Roman" panose="02020603050405020304" pitchFamily="18" charset="0"/>
                          <a:cs typeface="Times New Roman" panose="02020603050405020304" pitchFamily="18" charset="0"/>
                        </a:rPr>
                        <a:t>, et al., 2024)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600" i="0">
                          <a:latin typeface="Times New Roman" panose="02020603050405020304" pitchFamily="18" charset="0"/>
                          <a:cs typeface="Times New Roman" panose="02020603050405020304" pitchFamily="18" charset="0"/>
                        </a:rPr>
                        <a:t>Uses a transformer-based architecture to compensate for missing MRI modalities in segmentation tasks.</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a:latin typeface="Times New Roman" panose="02020603050405020304" pitchFamily="18" charset="0"/>
                          <a:cs typeface="Times New Roman" panose="02020603050405020304" pitchFamily="18" charset="0"/>
                        </a:rPr>
                        <a:t>Works well even with incomplete multi-modal MRI data.</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Training Transformers on volumetric MRI data is slower compared to CNN-based approaches due to self-attention operations</a:t>
                      </a:r>
                    </a:p>
                  </a:txBody>
                  <a:tcPr/>
                </a:tc>
                <a:extLst>
                  <a:ext uri="{0D108BD9-81ED-4DB2-BD59-A6C34878D82A}">
                    <a16:rowId xmlns:a16="http://schemas.microsoft.com/office/drawing/2014/main" val="10002"/>
                  </a:ext>
                </a:extLst>
              </a:tr>
              <a:tr h="1761946">
                <a:tc>
                  <a:txBody>
                    <a:bodyPr/>
                    <a:lstStyle/>
                    <a:p>
                      <a:r>
                        <a:rPr lang="en-IN" sz="1600" i="0">
                          <a:latin typeface="Times New Roman" panose="02020603050405020304" pitchFamily="18" charset="0"/>
                          <a:cs typeface="Times New Roman" panose="02020603050405020304" pitchFamily="18" charset="0"/>
                        </a:rPr>
                        <a:t>6.</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err="1">
                          <a:latin typeface="Times New Roman" panose="02020603050405020304" pitchFamily="18" charset="0"/>
                          <a:cs typeface="Times New Roman" panose="02020603050405020304" pitchFamily="18" charset="0"/>
                        </a:rPr>
                        <a:t>ETUNet</a:t>
                      </a:r>
                      <a:r>
                        <a:rPr lang="en-IN" sz="1600" i="0" dirty="0">
                          <a:latin typeface="Times New Roman" panose="02020603050405020304" pitchFamily="18" charset="0"/>
                          <a:cs typeface="Times New Roman" panose="02020603050405020304" pitchFamily="18" charset="0"/>
                        </a:rPr>
                        <a:t>: Exploring Efficient Transformer Enhanced </a:t>
                      </a:r>
                      <a:r>
                        <a:rPr lang="en-IN" sz="1600" i="0" dirty="0" err="1">
                          <a:latin typeface="Times New Roman" panose="02020603050405020304" pitchFamily="18" charset="0"/>
                          <a:cs typeface="Times New Roman" panose="02020603050405020304" pitchFamily="18" charset="0"/>
                        </a:rPr>
                        <a:t>UNet</a:t>
                      </a:r>
                      <a:r>
                        <a:rPr lang="en-IN" sz="1600" i="0" dirty="0">
                          <a:latin typeface="Times New Roman" panose="02020603050405020304" pitchFamily="18" charset="0"/>
                          <a:cs typeface="Times New Roman" panose="02020603050405020304" pitchFamily="18" charset="0"/>
                        </a:rPr>
                        <a:t> for 3D Brain Tumor Segmentation (W. Zhang, S. Chen, Y. Ma, et al., 2024)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IN" sz="1600" b="0" i="0" dirty="0" err="1">
                          <a:latin typeface="Times New Roman" panose="02020603050405020304" pitchFamily="18" charset="0"/>
                          <a:cs typeface="Times New Roman" panose="02020603050405020304" pitchFamily="18" charset="0"/>
                        </a:rPr>
                        <a:t>ETUNet</a:t>
                      </a:r>
                      <a:r>
                        <a:rPr lang="en-IN" sz="1600" b="0" i="0" dirty="0">
                          <a:latin typeface="Times New Roman" panose="02020603050405020304" pitchFamily="18" charset="0"/>
                          <a:cs typeface="Times New Roman" panose="02020603050405020304" pitchFamily="18" charset="0"/>
                        </a:rPr>
                        <a:t> integrates 3D CNN and Transformers with </a:t>
                      </a:r>
                      <a:r>
                        <a:rPr lang="en-IN" sz="1600" b="0" i="0" dirty="0" err="1">
                          <a:latin typeface="Times New Roman" panose="02020603050405020304" pitchFamily="18" charset="0"/>
                          <a:cs typeface="Times New Roman" panose="02020603050405020304" pitchFamily="18" charset="0"/>
                        </a:rPr>
                        <a:t>PoolFormer</a:t>
                      </a:r>
                      <a:r>
                        <a:rPr lang="en-IN" sz="1600" b="0" i="0" dirty="0">
                          <a:latin typeface="Times New Roman" panose="02020603050405020304" pitchFamily="18" charset="0"/>
                          <a:cs typeface="Times New Roman" panose="02020603050405020304" pitchFamily="18" charset="0"/>
                        </a:rPr>
                        <a:t>-based encoding, ESCA blocks, and MSFCA modules for efficient and precise brain </a:t>
                      </a:r>
                      <a:r>
                        <a:rPr lang="en-IN" sz="1600" b="0" i="0" dirty="0" err="1">
                          <a:latin typeface="Times New Roman" panose="02020603050405020304" pitchFamily="18" charset="0"/>
                          <a:cs typeface="Times New Roman" panose="02020603050405020304" pitchFamily="18" charset="0"/>
                        </a:rPr>
                        <a:t>tumor</a:t>
                      </a:r>
                      <a:r>
                        <a:rPr lang="en-IN" sz="1600" b="0" i="0" dirty="0">
                          <a:latin typeface="Times New Roman" panose="02020603050405020304" pitchFamily="18" charset="0"/>
                          <a:cs typeface="Times New Roman" panose="02020603050405020304" pitchFamily="18" charset="0"/>
                        </a:rPr>
                        <a:t> segmentation.</a:t>
                      </a:r>
                    </a:p>
                  </a:txBody>
                  <a:tcPr/>
                </a:tc>
                <a:tc>
                  <a:txBody>
                    <a:bodyPr/>
                    <a:lstStyle/>
                    <a:p>
                      <a:r>
                        <a:rPr lang="en-US" sz="1600" i="0">
                          <a:latin typeface="Times New Roman" panose="02020603050405020304" pitchFamily="18" charset="0"/>
                          <a:cs typeface="Times New Roman" panose="02020603050405020304" pitchFamily="18" charset="0"/>
                        </a:rPr>
                        <a:t>Balances accuracy and computational efficiency in 3D segmentation.</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A potential three-step segmentation approach (WT → TC → ET) could improve accuracy but would also increase model complexity.</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3A987E-CB70-BF22-A949-29C78DD27450}"/>
              </a:ext>
            </a:extLst>
          </p:cNvPr>
          <p:cNvPicPr>
            <a:picLocks noChangeAspect="1"/>
          </p:cNvPicPr>
          <p:nvPr/>
        </p:nvPicPr>
        <p:blipFill>
          <a:blip r:embed="rId2"/>
          <a:stretch>
            <a:fillRect/>
          </a:stretch>
        </p:blipFill>
        <p:spPr>
          <a:xfrm>
            <a:off x="727486" y="751696"/>
            <a:ext cx="10531753" cy="4977299"/>
          </a:xfrm>
          <a:prstGeom prst="rect">
            <a:avLst/>
          </a:prstGeom>
        </p:spPr>
      </p:pic>
      <p:sp>
        <p:nvSpPr>
          <p:cNvPr id="5" name="TextBox 4">
            <a:extLst>
              <a:ext uri="{FF2B5EF4-FFF2-40B4-BE49-F238E27FC236}">
                <a16:creationId xmlns:a16="http://schemas.microsoft.com/office/drawing/2014/main" id="{71A5692A-E451-5E53-F1E5-19A20F5358C4}"/>
              </a:ext>
            </a:extLst>
          </p:cNvPr>
          <p:cNvSpPr txBox="1"/>
          <p:nvPr/>
        </p:nvSpPr>
        <p:spPr>
          <a:xfrm>
            <a:off x="3909527" y="6186196"/>
            <a:ext cx="1641988" cy="369332"/>
          </a:xfrm>
          <a:prstGeom prst="rect">
            <a:avLst/>
          </a:prstGeom>
          <a:noFill/>
        </p:spPr>
        <p:txBody>
          <a:bodyPr wrap="none" rtlCol="0">
            <a:spAutoFit/>
          </a:bodyPr>
          <a:lstStyle/>
          <a:p>
            <a:r>
              <a:rPr lang="en-IN" dirty="0"/>
              <a:t>Model Training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648" y="620786"/>
            <a:ext cx="5128704" cy="561642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070" y="1478499"/>
            <a:ext cx="6612258" cy="4526288"/>
          </a:xfrm>
          <a:prstGeom prst="rect">
            <a:avLst/>
          </a:prstGeom>
        </p:spPr>
      </p:pic>
      <p:sp>
        <p:nvSpPr>
          <p:cNvPr id="5" name="TextBox 4"/>
          <p:cNvSpPr txBox="1"/>
          <p:nvPr/>
        </p:nvSpPr>
        <p:spPr>
          <a:xfrm>
            <a:off x="502489" y="382454"/>
            <a:ext cx="2326975" cy="492443"/>
          </a:xfrm>
          <a:prstGeom prst="rect">
            <a:avLst/>
          </a:prstGeom>
          <a:noFill/>
        </p:spPr>
        <p:txBody>
          <a:bodyPr wrap="square">
            <a:spAutoFit/>
          </a:bodyPr>
          <a:lstStyle/>
          <a:p>
            <a:r>
              <a:rPr lang="en-IN" sz="2600" b="1" dirty="0">
                <a:latin typeface="Times New Roman" panose="02020603050405020304" pitchFamily="18" charset="0"/>
                <a:cs typeface="Times New Roman" panose="02020603050405020304" pitchFamily="18" charset="0"/>
              </a:rPr>
              <a:t>Segmentation</a:t>
            </a:r>
          </a:p>
        </p:txBody>
      </p:sp>
      <p:sp>
        <p:nvSpPr>
          <p:cNvPr id="9" name="TextBox 8"/>
          <p:cNvSpPr txBox="1"/>
          <p:nvPr/>
        </p:nvSpPr>
        <p:spPr>
          <a:xfrm>
            <a:off x="502489" y="1136455"/>
            <a:ext cx="318099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Montage T1ce slices 50-50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482" y="1137056"/>
            <a:ext cx="7410091" cy="4450488"/>
          </a:xfrm>
          <a:prstGeom prst="rect">
            <a:avLst/>
          </a:prstGeom>
        </p:spPr>
      </p:pic>
      <p:sp>
        <p:nvSpPr>
          <p:cNvPr id="5" name="TextBox 4"/>
          <p:cNvSpPr txBox="1"/>
          <p:nvPr/>
        </p:nvSpPr>
        <p:spPr>
          <a:xfrm>
            <a:off x="4578829" y="6056545"/>
            <a:ext cx="3034342"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Montage T1ce slices 50-50 </a:t>
            </a:r>
          </a:p>
        </p:txBody>
      </p:sp>
      <p:sp>
        <p:nvSpPr>
          <p:cNvPr id="6" name="TextBox 5"/>
          <p:cNvSpPr txBox="1"/>
          <p:nvPr/>
        </p:nvSpPr>
        <p:spPr>
          <a:xfrm>
            <a:off x="905774" y="500332"/>
            <a:ext cx="106967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994" y="1188795"/>
            <a:ext cx="6226080" cy="4877223"/>
          </a:xfrm>
          <a:prstGeom prst="rect">
            <a:avLst/>
          </a:prstGeom>
        </p:spPr>
      </p:pic>
      <p:sp>
        <p:nvSpPr>
          <p:cNvPr id="5" name="TextBox 4"/>
          <p:cNvSpPr txBox="1"/>
          <p:nvPr/>
        </p:nvSpPr>
        <p:spPr>
          <a:xfrm>
            <a:off x="347213" y="458002"/>
            <a:ext cx="387973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Montage segmentation slices 50-50</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9" y="1851676"/>
            <a:ext cx="7165841" cy="431412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32" y="919171"/>
            <a:ext cx="6904434" cy="5019658"/>
          </a:xfrm>
          <a:prstGeom prst="rect">
            <a:avLst/>
          </a:prstGeom>
        </p:spPr>
      </p:pic>
      <p:sp>
        <p:nvSpPr>
          <p:cNvPr id="5" name="TextBox 4"/>
          <p:cNvSpPr txBox="1"/>
          <p:nvPr/>
        </p:nvSpPr>
        <p:spPr>
          <a:xfrm>
            <a:off x="549934" y="466627"/>
            <a:ext cx="265046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Segmentation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5389" y="577970"/>
            <a:ext cx="167352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344" y="2028508"/>
            <a:ext cx="8561311" cy="2800984"/>
          </a:xfrm>
          <a:prstGeom prst="rect">
            <a:avLst/>
          </a:prstGeom>
        </p:spPr>
      </p:pic>
      <p:sp>
        <p:nvSpPr>
          <p:cNvPr id="6" name="TextBox 5"/>
          <p:cNvSpPr txBox="1"/>
          <p:nvPr/>
        </p:nvSpPr>
        <p:spPr>
          <a:xfrm>
            <a:off x="4617288" y="5444069"/>
            <a:ext cx="2559889"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Segmentation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039" y="1308831"/>
            <a:ext cx="5960788" cy="459546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754" y="799872"/>
            <a:ext cx="6820491" cy="525825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589" y="1304924"/>
            <a:ext cx="5389133" cy="4869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2091" y="388188"/>
            <a:ext cx="371798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Summary of Issues</a:t>
            </a:r>
          </a:p>
        </p:txBody>
      </p:sp>
      <p:sp>
        <p:nvSpPr>
          <p:cNvPr id="5" name="Rectangle 2"/>
          <p:cNvSpPr>
            <a:spLocks noChangeArrowheads="1"/>
          </p:cNvSpPr>
          <p:nvPr/>
        </p:nvSpPr>
        <p:spPr bwMode="auto">
          <a:xfrm>
            <a:off x="755015" y="1025758"/>
            <a:ext cx="11010885"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Experimental Validation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Some papers provide theoretical insights and model reviews but do not perform hands-on experiments or comparisons.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Computational Requirements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Many advanced models (especially those using deep learning and transformers) demand significant memory and processing power, making them difficult to deploy on standard hardware.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on Imbalanced Datasets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Models may struggle with datasets where tumor and non-tumor regions are highly imbalanced, leading to poor detection of smaller tumors.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Novelty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Some studies focus on dataset contributions rather than introducing new segmentation methods, limiting their impact on advancing the field.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with Missing Data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Methods relying on multi-modal MRI face difficulties when some modalities are unavailable, affecting segmentation accuracy.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Struggles with Small Tumor Regions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Even powerful models may fail to accurately detect very small or fine-grained tumor regions, reducing their effectiveness in clinical applications.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4" y="1241833"/>
            <a:ext cx="6405592" cy="4788401"/>
          </a:xfrm>
          <a:prstGeom prst="rect">
            <a:avLst/>
          </a:prstGeom>
        </p:spPr>
      </p:pic>
      <p:sp>
        <p:nvSpPr>
          <p:cNvPr id="5" name="TextBox 4"/>
          <p:cNvSpPr txBox="1"/>
          <p:nvPr/>
        </p:nvSpPr>
        <p:spPr>
          <a:xfrm>
            <a:off x="398971" y="536071"/>
            <a:ext cx="411264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Display Flair,T1ce and Segmentation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582" y="1986963"/>
            <a:ext cx="8616817" cy="3818616"/>
          </a:xfrm>
          <a:prstGeom prst="rect">
            <a:avLst/>
          </a:prstGeom>
        </p:spPr>
      </p:pic>
      <p:sp>
        <p:nvSpPr>
          <p:cNvPr id="4" name="TextBox 3"/>
          <p:cNvSpPr txBox="1"/>
          <p:nvPr/>
        </p:nvSpPr>
        <p:spPr>
          <a:xfrm>
            <a:off x="543464" y="785004"/>
            <a:ext cx="100929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245" y="1488168"/>
            <a:ext cx="8215072" cy="405419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230" y="1856969"/>
            <a:ext cx="8371539" cy="3144062"/>
          </a:xfrm>
          <a:prstGeom prst="rect">
            <a:avLst/>
          </a:prstGeom>
        </p:spPr>
      </p:pic>
      <p:sp>
        <p:nvSpPr>
          <p:cNvPr id="4" name="TextBox 3"/>
          <p:cNvSpPr txBox="1"/>
          <p:nvPr/>
        </p:nvSpPr>
        <p:spPr>
          <a:xfrm>
            <a:off x="733246" y="672860"/>
            <a:ext cx="184605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8498" y="363895"/>
            <a:ext cx="339285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Result Analysis</a:t>
            </a:r>
            <a:endParaRPr lang="en-IN" sz="4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DEBCEFC-5BF6-8FBC-F164-17AE30701BB7}"/>
              </a:ext>
            </a:extLst>
          </p:cNvPr>
          <p:cNvPicPr>
            <a:picLocks noChangeAspect="1"/>
          </p:cNvPicPr>
          <p:nvPr/>
        </p:nvPicPr>
        <p:blipFill>
          <a:blip r:embed="rId2"/>
          <a:stretch>
            <a:fillRect/>
          </a:stretch>
        </p:blipFill>
        <p:spPr>
          <a:xfrm>
            <a:off x="2654710" y="1406014"/>
            <a:ext cx="7718322" cy="494562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409-A3E8-C986-C573-FFC1D1D978ED}"/>
              </a:ext>
            </a:extLst>
          </p:cNvPr>
          <p:cNvPicPr>
            <a:picLocks noChangeAspect="1"/>
          </p:cNvPicPr>
          <p:nvPr/>
        </p:nvPicPr>
        <p:blipFill>
          <a:blip r:embed="rId2"/>
          <a:stretch>
            <a:fillRect/>
          </a:stretch>
        </p:blipFill>
        <p:spPr>
          <a:xfrm>
            <a:off x="1868129" y="678426"/>
            <a:ext cx="8563897" cy="5840361"/>
          </a:xfrm>
          <a:prstGeom prst="rect">
            <a:avLst/>
          </a:prstGeom>
        </p:spPr>
      </p:pic>
    </p:spTree>
    <p:extLst>
      <p:ext uri="{BB962C8B-B14F-4D97-AF65-F5344CB8AC3E}">
        <p14:creationId xmlns:p14="http://schemas.microsoft.com/office/powerpoint/2010/main" val="4260642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891702"/>
            <a:ext cx="5731510" cy="2163445"/>
          </a:xfrm>
          <a:prstGeom prst="rect">
            <a:avLst/>
          </a:prstGeom>
        </p:spPr>
      </p:pic>
      <p:pic>
        <p:nvPicPr>
          <p:cNvPr id="3" name="Picture 2"/>
          <p:cNvPicPr>
            <a:picLocks noChangeAspect="1"/>
          </p:cNvPicPr>
          <p:nvPr/>
        </p:nvPicPr>
        <p:blipFill>
          <a:blip r:embed="rId3"/>
          <a:stretch>
            <a:fillRect/>
          </a:stretch>
        </p:blipFill>
        <p:spPr>
          <a:xfrm>
            <a:off x="3230245" y="3895531"/>
            <a:ext cx="5731510" cy="2226310"/>
          </a:xfrm>
          <a:prstGeom prst="rect">
            <a:avLst/>
          </a:prstGeom>
        </p:spPr>
      </p:pic>
      <p:sp>
        <p:nvSpPr>
          <p:cNvPr id="4" name="TextBox 3"/>
          <p:cNvSpPr txBox="1"/>
          <p:nvPr/>
        </p:nvSpPr>
        <p:spPr>
          <a:xfrm>
            <a:off x="867747" y="475861"/>
            <a:ext cx="13622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Output</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18DEDA-E5BB-A45B-A4FB-907EBB102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6" y="997976"/>
            <a:ext cx="8652387" cy="2629514"/>
          </a:xfrm>
          <a:prstGeom prst="rect">
            <a:avLst/>
          </a:prstGeom>
        </p:spPr>
      </p:pic>
      <p:sp>
        <p:nvSpPr>
          <p:cNvPr id="3" name="TextBox 2">
            <a:extLst>
              <a:ext uri="{FF2B5EF4-FFF2-40B4-BE49-F238E27FC236}">
                <a16:creationId xmlns:a16="http://schemas.microsoft.com/office/drawing/2014/main" id="{1644E579-07E3-DBDD-298D-2691E615C540}"/>
              </a:ext>
            </a:extLst>
          </p:cNvPr>
          <p:cNvSpPr txBox="1"/>
          <p:nvPr/>
        </p:nvSpPr>
        <p:spPr>
          <a:xfrm>
            <a:off x="4267200" y="4768645"/>
            <a:ext cx="3490452" cy="369332"/>
          </a:xfrm>
          <a:prstGeom prst="rect">
            <a:avLst/>
          </a:prstGeom>
          <a:noFill/>
        </p:spPr>
        <p:txBody>
          <a:bodyPr wrap="square" rtlCol="0">
            <a:spAutoFit/>
          </a:bodyPr>
          <a:lstStyle/>
          <a:p>
            <a:pPr algn="ctr"/>
            <a:r>
              <a:rPr lang="en-US" b="1" dirty="0"/>
              <a:t>Brats 2018</a:t>
            </a:r>
            <a:endParaRPr lang="en-IN" b="1" dirty="0"/>
          </a:p>
        </p:txBody>
      </p:sp>
    </p:spTree>
    <p:extLst>
      <p:ext uri="{BB962C8B-B14F-4D97-AF65-F5344CB8AC3E}">
        <p14:creationId xmlns:p14="http://schemas.microsoft.com/office/powerpoint/2010/main" val="1438955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95D0F-9539-C6F1-0A3D-141B0A712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095" y="503288"/>
            <a:ext cx="7973963" cy="2864260"/>
          </a:xfrm>
          <a:prstGeom prst="rect">
            <a:avLst/>
          </a:prstGeom>
        </p:spPr>
      </p:pic>
      <p:pic>
        <p:nvPicPr>
          <p:cNvPr id="5" name="Picture 4">
            <a:extLst>
              <a:ext uri="{FF2B5EF4-FFF2-40B4-BE49-F238E27FC236}">
                <a16:creationId xmlns:a16="http://schemas.microsoft.com/office/drawing/2014/main" id="{52D521F2-BE01-589C-B01A-0119C9169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096" y="3735413"/>
            <a:ext cx="7973962" cy="2619299"/>
          </a:xfrm>
          <a:prstGeom prst="rect">
            <a:avLst/>
          </a:prstGeom>
        </p:spPr>
      </p:pic>
    </p:spTree>
    <p:extLst>
      <p:ext uri="{BB962C8B-B14F-4D97-AF65-F5344CB8AC3E}">
        <p14:creationId xmlns:p14="http://schemas.microsoft.com/office/powerpoint/2010/main" val="403707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DC309-5BB1-2F0D-551C-699BD4AFA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484" y="559056"/>
            <a:ext cx="6936658" cy="2639182"/>
          </a:xfrm>
          <a:prstGeom prst="rect">
            <a:avLst/>
          </a:prstGeom>
        </p:spPr>
      </p:pic>
      <p:pic>
        <p:nvPicPr>
          <p:cNvPr id="5" name="Picture 4">
            <a:extLst>
              <a:ext uri="{FF2B5EF4-FFF2-40B4-BE49-F238E27FC236}">
                <a16:creationId xmlns:a16="http://schemas.microsoft.com/office/drawing/2014/main" id="{926BFA29-8243-9413-1E6D-BDF5B6B46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485" y="3429000"/>
            <a:ext cx="6936658" cy="2682536"/>
          </a:xfrm>
          <a:prstGeom prst="rect">
            <a:avLst/>
          </a:prstGeom>
        </p:spPr>
      </p:pic>
    </p:spTree>
    <p:extLst>
      <p:ext uri="{BB962C8B-B14F-4D97-AF65-F5344CB8AC3E}">
        <p14:creationId xmlns:p14="http://schemas.microsoft.com/office/powerpoint/2010/main" val="235153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475" y="517585"/>
            <a:ext cx="3571336"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Proposed System </a:t>
            </a:r>
          </a:p>
        </p:txBody>
      </p:sp>
      <p:sp>
        <p:nvSpPr>
          <p:cNvPr id="4" name="Rectangle 1"/>
          <p:cNvSpPr>
            <a:spLocks noChangeArrowheads="1"/>
          </p:cNvSpPr>
          <p:nvPr/>
        </p:nvSpPr>
        <p:spPr bwMode="auto">
          <a:xfrm>
            <a:off x="1009291" y="1774999"/>
            <a:ext cx="10774392"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Multi-Modal Feature Fusion: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Utilizes multiple MRI modalities (T1, T1c, T2, FLAIR) to improve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segmentation by integrating complementary information.</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Graph Convolutional Networks (GCNs):</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Employs </a:t>
            </a:r>
            <a:r>
              <a:rPr lang="en-IN" b="1" dirty="0">
                <a:solidFill>
                  <a:srgbClr val="FF0000"/>
                </a:solidFill>
                <a:latin typeface="Times New Roman" panose="02020603050405020304" pitchFamily="18" charset="0"/>
                <a:cs typeface="Times New Roman" panose="02020603050405020304" pitchFamily="18" charset="0"/>
              </a:rPr>
              <a:t>Spatial Graph Convolution Module (SGCM)</a:t>
            </a:r>
            <a:r>
              <a:rPr lang="en-IN" dirty="0">
                <a:latin typeface="Times New Roman" panose="02020603050405020304" pitchFamily="18" charset="0"/>
                <a:cs typeface="Times New Roman" panose="02020603050405020304" pitchFamily="18" charset="0"/>
              </a:rPr>
              <a:t> and </a:t>
            </a:r>
            <a:r>
              <a:rPr lang="en-IN" b="1" dirty="0">
                <a:solidFill>
                  <a:srgbClr val="FF0000"/>
                </a:solidFill>
                <a:latin typeface="Times New Roman" panose="02020603050405020304" pitchFamily="18" charset="0"/>
                <a:cs typeface="Times New Roman" panose="02020603050405020304" pitchFamily="18" charset="0"/>
              </a:rPr>
              <a:t>Channel Graph Convolution Module (CGCM)</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to capture spatial and inter-modal relationships.</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Multi-Scale Feature Extraction: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Uses dilated convolutions (rates 2, 4) to extract local and global contextual features, enhancing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boundary detection.</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Efficient Decoder with Skip Connections:</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Combines CNN-based </a:t>
            </a:r>
            <a:r>
              <a:rPr lang="en-IN" dirty="0" err="1">
                <a:latin typeface="Times New Roman" panose="02020603050405020304" pitchFamily="18" charset="0"/>
                <a:cs typeface="Times New Roman" panose="02020603050405020304" pitchFamily="18" charset="0"/>
              </a:rPr>
              <a:t>upsampling</a:t>
            </a:r>
            <a:r>
              <a:rPr lang="en-IN" dirty="0">
                <a:latin typeface="Times New Roman" panose="02020603050405020304" pitchFamily="18" charset="0"/>
                <a:cs typeface="Times New Roman" panose="02020603050405020304" pitchFamily="18" charset="0"/>
              </a:rPr>
              <a:t> and graph-based refinement for improved spatial consistency and segmentation accuracy.</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Robust and Accurate Segmentation: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The M2-GCN model enhances feature learning, improving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segmentation performance while maintaining computational efficiency.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D1861-1565-F4CA-49E0-32B62BEA5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512" y="706694"/>
            <a:ext cx="7709293" cy="2360971"/>
          </a:xfrm>
          <a:prstGeom prst="rect">
            <a:avLst/>
          </a:prstGeom>
        </p:spPr>
      </p:pic>
      <p:sp>
        <p:nvSpPr>
          <p:cNvPr id="6" name="TextBox 5">
            <a:extLst>
              <a:ext uri="{FF2B5EF4-FFF2-40B4-BE49-F238E27FC236}">
                <a16:creationId xmlns:a16="http://schemas.microsoft.com/office/drawing/2014/main" id="{81D9EA43-E202-9B7A-2FB8-38E3C4AAE77B}"/>
              </a:ext>
            </a:extLst>
          </p:cNvPr>
          <p:cNvSpPr txBox="1"/>
          <p:nvPr/>
        </p:nvSpPr>
        <p:spPr>
          <a:xfrm>
            <a:off x="5133961" y="5341374"/>
            <a:ext cx="12426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Brats 2019</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31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481" y="503853"/>
            <a:ext cx="238863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TEST CASE</a:t>
            </a:r>
            <a:endParaRPr lang="en-IN"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082212" y="2388637"/>
            <a:ext cx="5731510" cy="3756025"/>
          </a:xfrm>
          <a:prstGeom prst="rect">
            <a:avLst/>
          </a:prstGeom>
        </p:spPr>
      </p:pic>
      <p:sp>
        <p:nvSpPr>
          <p:cNvPr id="4" name="TextBox 3"/>
          <p:cNvSpPr txBox="1"/>
          <p:nvPr/>
        </p:nvSpPr>
        <p:spPr>
          <a:xfrm>
            <a:off x="634481" y="1632857"/>
            <a:ext cx="169817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FALSE CASE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2340610"/>
            <a:ext cx="5731510" cy="21767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6699" y="1500966"/>
            <a:ext cx="7858602" cy="4909667"/>
          </a:xfrm>
          <a:prstGeom prst="rect">
            <a:avLst/>
          </a:prstGeom>
        </p:spPr>
      </p:pic>
      <p:sp>
        <p:nvSpPr>
          <p:cNvPr id="4" name="TextBox 3"/>
          <p:cNvSpPr txBox="1"/>
          <p:nvPr/>
        </p:nvSpPr>
        <p:spPr>
          <a:xfrm>
            <a:off x="669472" y="873979"/>
            <a:ext cx="6097554" cy="463397"/>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charset="0"/>
                <a:cs typeface="Latha" panose="020B0604020202020204" pitchFamily="34" charset="0"/>
              </a:rPr>
              <a:t>TRUE CASE</a:t>
            </a:r>
            <a:endParaRPr lang="en-IN" sz="1400" kern="100" dirty="0">
              <a:effectLst/>
              <a:latin typeface="Calibri" panose="020F0502020204030204" charset="0"/>
              <a:ea typeface="Calibri" panose="020F0502020204030204" charset="0"/>
              <a:cs typeface="Latha"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1706005"/>
            <a:ext cx="5731510" cy="21583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948905" y="320999"/>
            <a:ext cx="4494362" cy="584775"/>
          </a:xfrm>
          <a:prstGeom prst="rect">
            <a:avLst/>
          </a:prstGeom>
          <a:noFill/>
        </p:spPr>
        <p:txBody>
          <a:bodyPr wrap="square" rtlCol="0">
            <a:spAutoFit/>
          </a:bodyPr>
          <a:lstStyle/>
          <a:p>
            <a:r>
              <a:rPr lang="en-US" sz="3200" b="1" dirty="0">
                <a:latin typeface="Times New Roman" panose="02020603050405020304" pitchFamily="18" charset="0"/>
                <a:ea typeface="Tahoma" panose="020B0604030504040204" pitchFamily="34" charset="0"/>
                <a:cs typeface="Times New Roman" panose="02020603050405020304" pitchFamily="18" charset="0"/>
              </a:rPr>
              <a:t>Performance Measures</a:t>
            </a:r>
            <a:endParaRPr lang="en-I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p:cNvSpPr txBox="1"/>
          <p:nvPr/>
        </p:nvSpPr>
        <p:spPr>
          <a:xfrm>
            <a:off x="1085131" y="1399256"/>
            <a:ext cx="10021737" cy="3782061"/>
          </a:xfrm>
          <a:prstGeom prst="rect">
            <a:avLst/>
          </a:prstGeom>
          <a:noFill/>
        </p:spPr>
        <p:txBody>
          <a:bodyPr wrap="square">
            <a:spAutoFit/>
          </a:bodyPr>
          <a:lstStyle/>
          <a:p>
            <a:pPr algn="just">
              <a:lnSpc>
                <a:spcPct val="150000"/>
              </a:lnSpc>
            </a:pPr>
            <a:r>
              <a:rPr lang="en-IN" b="1" dirty="0">
                <a:latin typeface="Times New Roman" panose="02020603050405020304" pitchFamily="18" charset="0"/>
                <a:cs typeface="Times New Roman" panose="02020603050405020304" pitchFamily="18" charset="0"/>
              </a:rPr>
              <a:t>1.Dice Similarity Coefficient (DSC)</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Measures the overlap between the predicted segmentation and the ground truth.</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Formula: </a:t>
            </a: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Range: 0 (no overlap) to 1 (perfect overlap).</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Key metric for segmentation accuracy.</a:t>
            </a:r>
          </a:p>
        </p:txBody>
      </p:sp>
      <p:pic>
        <p:nvPicPr>
          <p:cNvPr id="7" name="Picture 6"/>
          <p:cNvPicPr>
            <a:picLocks noChangeAspect="1"/>
          </p:cNvPicPr>
          <p:nvPr/>
        </p:nvPicPr>
        <p:blipFill>
          <a:blip r:embed="rId2"/>
          <a:stretch>
            <a:fillRect/>
          </a:stretch>
        </p:blipFill>
        <p:spPr>
          <a:xfrm>
            <a:off x="4558874" y="2780438"/>
            <a:ext cx="2629267" cy="8573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9472" y="584731"/>
            <a:ext cx="6097554" cy="752065"/>
          </a:xfrm>
          <a:prstGeom prst="rect">
            <a:avLst/>
          </a:prstGeom>
          <a:noFill/>
        </p:spPr>
        <p:txBody>
          <a:bodyPr wrap="square">
            <a:spAutoFit/>
          </a:bodyPr>
          <a:lstStyle/>
          <a:p>
            <a:pPr algn="just">
              <a:lnSpc>
                <a:spcPct val="150000"/>
              </a:lnSpc>
              <a:spcAft>
                <a:spcPts val="800"/>
              </a:spcAft>
            </a:pPr>
            <a:r>
              <a:rPr lang="en-IN" sz="3200" b="1" kern="100" dirty="0">
                <a:effectLst/>
                <a:latin typeface="Times New Roman" panose="02020603050405020304" pitchFamily="18" charset="0"/>
                <a:ea typeface="Calibri" panose="020F0502020204030204" charset="0"/>
                <a:cs typeface="Latha" panose="020B0604020202020204" pitchFamily="34" charset="0"/>
              </a:rPr>
              <a:t>Accuracy</a:t>
            </a:r>
            <a:endParaRPr lang="en-IN" sz="3200" kern="100" dirty="0">
              <a:effectLst/>
              <a:latin typeface="Calibri" panose="020F0502020204030204" charset="0"/>
              <a:ea typeface="Calibri" panose="020F0502020204030204" charset="0"/>
              <a:cs typeface="Latha" panose="020B0604020202020204" pitchFamily="34" charset="0"/>
            </a:endParaRPr>
          </a:p>
        </p:txBody>
      </p:sp>
      <p:sp>
        <p:nvSpPr>
          <p:cNvPr id="5" name="Rectangle 1"/>
          <p:cNvSpPr>
            <a:spLocks noChangeArrowheads="1"/>
          </p:cNvSpPr>
          <p:nvPr/>
        </p:nvSpPr>
        <p:spPr bwMode="auto">
          <a:xfrm>
            <a:off x="1104176" y="1693781"/>
            <a:ext cx="8307299" cy="34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Deep Learning (DL),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measure how well a model is making correct predictions.</a:t>
            </a:r>
            <a:endParaRPr lang="en-US" alt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Formula :</a:t>
            </a:r>
          </a:p>
          <a:p>
            <a:pPr lvl="1" eaLnBrk="0" fontAlgn="base" hangingPunct="0">
              <a:lnSpc>
                <a:spcPct val="200000"/>
              </a:lnSpc>
              <a:spcBef>
                <a:spcPct val="0"/>
              </a:spcBef>
              <a:spcAft>
                <a:spcPct val="0"/>
              </a:spcAf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Accuracy = (Number of Correct Predictions) / (Total Number of Predictions)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tells you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percentage of times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got the answer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right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means your model is doing well</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0EF71E-78F4-ECD2-5354-F41081166A8A}"/>
              </a:ext>
            </a:extLst>
          </p:cNvPr>
          <p:cNvSpPr txBox="1"/>
          <p:nvPr/>
        </p:nvSpPr>
        <p:spPr>
          <a:xfrm>
            <a:off x="541175" y="363893"/>
            <a:ext cx="1796261"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Precision</a:t>
            </a:r>
          </a:p>
        </p:txBody>
      </p:sp>
      <p:sp>
        <p:nvSpPr>
          <p:cNvPr id="7" name="TextBox 6">
            <a:extLst>
              <a:ext uri="{FF2B5EF4-FFF2-40B4-BE49-F238E27FC236}">
                <a16:creationId xmlns:a16="http://schemas.microsoft.com/office/drawing/2014/main" id="{A8117154-37D8-E49F-C05A-BDE46666EC2F}"/>
              </a:ext>
            </a:extLst>
          </p:cNvPr>
          <p:cNvSpPr txBox="1"/>
          <p:nvPr/>
        </p:nvSpPr>
        <p:spPr>
          <a:xfrm>
            <a:off x="961053" y="1101012"/>
            <a:ext cx="10618237" cy="36933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134A251-1582-823F-66C7-61D365A69FB2}"/>
              </a:ext>
            </a:extLst>
          </p:cNvPr>
          <p:cNvSpPr txBox="1"/>
          <p:nvPr/>
        </p:nvSpPr>
        <p:spPr>
          <a:xfrm>
            <a:off x="1088571" y="948668"/>
            <a:ext cx="10142376" cy="147732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 is a performance metric that measures the proportion of positive  predictions that are actually correct.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especially useful when the cost of false positives is high.</a:t>
            </a:r>
          </a:p>
        </p:txBody>
      </p:sp>
      <p:pic>
        <p:nvPicPr>
          <p:cNvPr id="11" name="Picture 10">
            <a:extLst>
              <a:ext uri="{FF2B5EF4-FFF2-40B4-BE49-F238E27FC236}">
                <a16:creationId xmlns:a16="http://schemas.microsoft.com/office/drawing/2014/main" id="{456E1DF1-AD61-7246-BEDC-346860DE32B3}"/>
              </a:ext>
            </a:extLst>
          </p:cNvPr>
          <p:cNvPicPr>
            <a:picLocks noChangeAspect="1"/>
          </p:cNvPicPr>
          <p:nvPr/>
        </p:nvPicPr>
        <p:blipFill>
          <a:blip r:embed="rId2"/>
          <a:stretch>
            <a:fillRect/>
          </a:stretch>
        </p:blipFill>
        <p:spPr>
          <a:xfrm>
            <a:off x="2190528" y="2811159"/>
            <a:ext cx="5963482" cy="110505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6DA20-2571-837A-19DD-D672DA25ECD2}"/>
              </a:ext>
            </a:extLst>
          </p:cNvPr>
          <p:cNvSpPr txBox="1"/>
          <p:nvPr/>
        </p:nvSpPr>
        <p:spPr>
          <a:xfrm>
            <a:off x="531846" y="214605"/>
            <a:ext cx="433060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Specificity</a:t>
            </a:r>
          </a:p>
        </p:txBody>
      </p:sp>
      <p:sp>
        <p:nvSpPr>
          <p:cNvPr id="7" name="Rectangle 4">
            <a:extLst>
              <a:ext uri="{FF2B5EF4-FFF2-40B4-BE49-F238E27FC236}">
                <a16:creationId xmlns:a16="http://schemas.microsoft.com/office/drawing/2014/main" id="{EF4729C6-F92D-6A92-0B04-1FC6AB2C9E26}"/>
              </a:ext>
            </a:extLst>
          </p:cNvPr>
          <p:cNvSpPr>
            <a:spLocks noChangeArrowheads="1"/>
          </p:cNvSpPr>
          <p:nvPr/>
        </p:nvSpPr>
        <p:spPr bwMode="auto">
          <a:xfrm>
            <a:off x="908958" y="1191025"/>
            <a:ext cx="90654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Specificity is a performance metric that measures the proportion of actual negative cases that are correctly identified as negative by the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crucial when the cost of false positives is high, as it ensures the model does not incorrectly classify non-tumor areas as tumor.</a:t>
            </a:r>
          </a:p>
        </p:txBody>
      </p:sp>
      <p:pic>
        <p:nvPicPr>
          <p:cNvPr id="9" name="Picture 8">
            <a:extLst>
              <a:ext uri="{FF2B5EF4-FFF2-40B4-BE49-F238E27FC236}">
                <a16:creationId xmlns:a16="http://schemas.microsoft.com/office/drawing/2014/main" id="{E40350EE-DF08-72B5-9426-650B8907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48" y="3230840"/>
            <a:ext cx="6296904" cy="1124107"/>
          </a:xfrm>
          <a:prstGeom prst="rect">
            <a:avLst/>
          </a:prstGeom>
        </p:spPr>
      </p:pic>
    </p:spTree>
    <p:extLst>
      <p:ext uri="{BB962C8B-B14F-4D97-AF65-F5344CB8AC3E}">
        <p14:creationId xmlns:p14="http://schemas.microsoft.com/office/powerpoint/2010/main" val="88255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B65D07-A7B7-6E3D-2F0F-86DFB02BCACA}"/>
              </a:ext>
            </a:extLst>
          </p:cNvPr>
          <p:cNvPicPr>
            <a:picLocks noChangeAspect="1"/>
          </p:cNvPicPr>
          <p:nvPr/>
        </p:nvPicPr>
        <p:blipFill>
          <a:blip r:embed="rId2"/>
          <a:stretch>
            <a:fillRect/>
          </a:stretch>
        </p:blipFill>
        <p:spPr>
          <a:xfrm>
            <a:off x="3421626" y="3864694"/>
            <a:ext cx="4532671" cy="1272117"/>
          </a:xfrm>
          <a:prstGeom prst="rect">
            <a:avLst/>
          </a:prstGeom>
        </p:spPr>
      </p:pic>
      <p:sp>
        <p:nvSpPr>
          <p:cNvPr id="5" name="TextBox 4">
            <a:extLst>
              <a:ext uri="{FF2B5EF4-FFF2-40B4-BE49-F238E27FC236}">
                <a16:creationId xmlns:a16="http://schemas.microsoft.com/office/drawing/2014/main" id="{9B35E82B-1CA8-88EC-7E7C-594C496E5B25}"/>
              </a:ext>
            </a:extLst>
          </p:cNvPr>
          <p:cNvSpPr txBox="1"/>
          <p:nvPr/>
        </p:nvSpPr>
        <p:spPr>
          <a:xfrm>
            <a:off x="531844" y="382555"/>
            <a:ext cx="3330307"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F1 Score</a:t>
            </a:r>
          </a:p>
        </p:txBody>
      </p:sp>
      <p:sp>
        <p:nvSpPr>
          <p:cNvPr id="7" name="Rectangle 1">
            <a:extLst>
              <a:ext uri="{FF2B5EF4-FFF2-40B4-BE49-F238E27FC236}">
                <a16:creationId xmlns:a16="http://schemas.microsoft.com/office/drawing/2014/main" id="{765120C1-3C94-B5DE-2E10-FAF9AC7CB54A}"/>
              </a:ext>
            </a:extLst>
          </p:cNvPr>
          <p:cNvSpPr>
            <a:spLocks noChangeArrowheads="1"/>
          </p:cNvSpPr>
          <p:nvPr/>
        </p:nvSpPr>
        <p:spPr bwMode="auto">
          <a:xfrm rot="10800000" flipV="1">
            <a:off x="819150" y="1394936"/>
            <a:ext cx="1022032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F1 score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harmonic mean of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recall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provides a single metric that balances both the concerns of precision and recall in situations where there is an uneven class distribution.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especially useful when there is a need to balance the performance between the two metrics (precision and recall), especially in cases with imbalanced data.</a:t>
            </a:r>
          </a:p>
        </p:txBody>
      </p:sp>
    </p:spTree>
    <p:extLst>
      <p:ext uri="{BB962C8B-B14F-4D97-AF65-F5344CB8AC3E}">
        <p14:creationId xmlns:p14="http://schemas.microsoft.com/office/powerpoint/2010/main" val="310254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0" y="99394"/>
            <a:ext cx="5477774"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Architecture Diagram</a:t>
            </a:r>
            <a:endParaRPr lang="en-IN"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516760" y="718119"/>
            <a:ext cx="1835291" cy="1834555"/>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668066" y="653392"/>
            <a:ext cx="2191110" cy="2118839"/>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605519" y="850878"/>
            <a:ext cx="1858273"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Preprocessing Module</a:t>
            </a:r>
          </a:p>
          <a:p>
            <a:endParaRPr lang="en-IN" sz="1400" dirty="0">
              <a:latin typeface="Times New Roman" panose="02020603050405020304" pitchFamily="18" charset="0"/>
              <a:cs typeface="Times New Roman" panose="02020603050405020304" pitchFamily="18" charset="0"/>
            </a:endParaRPr>
          </a:p>
        </p:txBody>
      </p:sp>
      <p:sp>
        <p:nvSpPr>
          <p:cNvPr id="12" name="Rectangle 11"/>
          <p:cNvSpPr/>
          <p:nvPr/>
        </p:nvSpPr>
        <p:spPr>
          <a:xfrm>
            <a:off x="1721437" y="1295721"/>
            <a:ext cx="1311215" cy="3278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Normalization</a:t>
            </a:r>
          </a:p>
        </p:txBody>
      </p:sp>
      <p:sp>
        <p:nvSpPr>
          <p:cNvPr id="13" name="Rectangle 12"/>
          <p:cNvSpPr/>
          <p:nvPr/>
        </p:nvSpPr>
        <p:spPr>
          <a:xfrm>
            <a:off x="1721436" y="1895540"/>
            <a:ext cx="1311216" cy="294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Resizing</a:t>
            </a:r>
          </a:p>
        </p:txBody>
      </p:sp>
      <p:sp>
        <p:nvSpPr>
          <p:cNvPr id="15" name="TextBox 14"/>
          <p:cNvSpPr txBox="1"/>
          <p:nvPr/>
        </p:nvSpPr>
        <p:spPr>
          <a:xfrm>
            <a:off x="4741794" y="784875"/>
            <a:ext cx="219111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Feature Extraction Module</a:t>
            </a:r>
          </a:p>
        </p:txBody>
      </p:sp>
      <p:sp>
        <p:nvSpPr>
          <p:cNvPr id="16" name="Rectangle 15"/>
          <p:cNvSpPr/>
          <p:nvPr/>
        </p:nvSpPr>
        <p:spPr>
          <a:xfrm>
            <a:off x="5030375" y="1271555"/>
            <a:ext cx="1520899" cy="33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Convolutional Layers</a:t>
            </a:r>
          </a:p>
        </p:txBody>
      </p:sp>
      <p:sp>
        <p:nvSpPr>
          <p:cNvPr id="17" name="Rectangle 16"/>
          <p:cNvSpPr/>
          <p:nvPr/>
        </p:nvSpPr>
        <p:spPr>
          <a:xfrm>
            <a:off x="5025252" y="1770042"/>
            <a:ext cx="1466490" cy="288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Pooling Layers</a:t>
            </a:r>
          </a:p>
        </p:txBody>
      </p:sp>
      <p:sp>
        <p:nvSpPr>
          <p:cNvPr id="37" name="Rectangle 36"/>
          <p:cNvSpPr/>
          <p:nvPr/>
        </p:nvSpPr>
        <p:spPr>
          <a:xfrm>
            <a:off x="7844073" y="4144167"/>
            <a:ext cx="2057400" cy="1863212"/>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8042825" y="4889085"/>
            <a:ext cx="1858648"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Tumor Segmentation Module (Testing)</a:t>
            </a:r>
          </a:p>
        </p:txBody>
      </p:sp>
      <p:cxnSp>
        <p:nvCxnSpPr>
          <p:cNvPr id="61" name="Connector: Elbow 60"/>
          <p:cNvCxnSpPr>
            <a:stCxn id="4" idx="2"/>
            <a:endCxn id="7" idx="1"/>
          </p:cNvCxnSpPr>
          <p:nvPr/>
        </p:nvCxnSpPr>
        <p:spPr>
          <a:xfrm rot="5400000" flipH="1" flipV="1">
            <a:off x="3131305" y="1015913"/>
            <a:ext cx="839862" cy="2233660"/>
          </a:xfrm>
          <a:prstGeom prst="bentConnector4">
            <a:avLst>
              <a:gd name="adj1" fmla="val -27219"/>
              <a:gd name="adj2" fmla="val 705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7" idx="2"/>
          </p:cNvCxnSpPr>
          <p:nvPr/>
        </p:nvCxnSpPr>
        <p:spPr>
          <a:xfrm rot="5400000" flipH="1" flipV="1">
            <a:off x="6220647" y="1154400"/>
            <a:ext cx="1160804" cy="2074857"/>
          </a:xfrm>
          <a:prstGeom prst="bentConnector4">
            <a:avLst>
              <a:gd name="adj1" fmla="val -19693"/>
              <a:gd name="adj2" fmla="val 76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p:cNvCxnSpPr>
            <a:endCxn id="4" idx="1"/>
          </p:cNvCxnSpPr>
          <p:nvPr/>
        </p:nvCxnSpPr>
        <p:spPr>
          <a:xfrm rot="5400000" flipH="1" flipV="1">
            <a:off x="555600" y="2014089"/>
            <a:ext cx="1339852" cy="5824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52697" y="1390925"/>
            <a:ext cx="64720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Input</a:t>
            </a:r>
            <a:endParaRPr lang="en-IN" sz="1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7838" y="2911496"/>
            <a:ext cx="14089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MRI Images</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537271" y="4450806"/>
            <a:ext cx="1611710" cy="461665"/>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Final Segmentation</a:t>
            </a:r>
          </a:p>
          <a:p>
            <a:pPr algn="ctr"/>
            <a:r>
              <a:rPr lang="en-IN" sz="1200" dirty="0">
                <a:latin typeface="Times New Roman" panose="02020603050405020304" pitchFamily="18" charset="0"/>
                <a:cs typeface="Times New Roman" panose="02020603050405020304" pitchFamily="18" charset="0"/>
              </a:rPr>
              <a:t>(Output)</a:t>
            </a:r>
          </a:p>
        </p:txBody>
      </p:sp>
      <p:sp>
        <p:nvSpPr>
          <p:cNvPr id="5" name="TextBox 4"/>
          <p:cNvSpPr txBox="1"/>
          <p:nvPr/>
        </p:nvSpPr>
        <p:spPr>
          <a:xfrm>
            <a:off x="2333261" y="2803127"/>
            <a:ext cx="197193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Preprocessed MRI images</a:t>
            </a:r>
            <a:endParaRPr lang="en-IN" sz="12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5964552" y="2998661"/>
            <a:ext cx="1054379"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cxnSp>
        <p:nvCxnSpPr>
          <p:cNvPr id="85" name="Elbow Connector 84"/>
          <p:cNvCxnSpPr>
            <a:stCxn id="37" idx="2"/>
            <a:endCxn id="6" idx="1"/>
          </p:cNvCxnSpPr>
          <p:nvPr/>
        </p:nvCxnSpPr>
        <p:spPr>
          <a:xfrm rot="5400000" flipH="1" flipV="1">
            <a:off x="9042152" y="4512260"/>
            <a:ext cx="1325740" cy="1664498"/>
          </a:xfrm>
          <a:prstGeom prst="bentConnector4">
            <a:avLst>
              <a:gd name="adj1" fmla="val -17243"/>
              <a:gd name="adj2" fmla="val 8090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835343" y="624118"/>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8120760" y="690874"/>
            <a:ext cx="1597791"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Encoder</a:t>
            </a:r>
          </a:p>
          <a:p>
            <a:pPr algn="ctr"/>
            <a:r>
              <a:rPr lang="en-IN" sz="1400" dirty="0">
                <a:latin typeface="Times New Roman" panose="02020603050405020304" pitchFamily="18" charset="0"/>
                <a:cs typeface="Times New Roman" panose="02020603050405020304" pitchFamily="18" charset="0"/>
              </a:rPr>
              <a:t>(Down sampling)</a:t>
            </a:r>
          </a:p>
        </p:txBody>
      </p:sp>
      <p:sp>
        <p:nvSpPr>
          <p:cNvPr id="30" name="Rectangle 29"/>
          <p:cNvSpPr/>
          <p:nvPr/>
        </p:nvSpPr>
        <p:spPr>
          <a:xfrm>
            <a:off x="1244371" y="4089801"/>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225526" y="4237244"/>
            <a:ext cx="2247842"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Graph Convolution Module</a:t>
            </a:r>
          </a:p>
        </p:txBody>
      </p:sp>
      <p:sp>
        <p:nvSpPr>
          <p:cNvPr id="33" name="Rectangle 32"/>
          <p:cNvSpPr/>
          <p:nvPr/>
        </p:nvSpPr>
        <p:spPr>
          <a:xfrm>
            <a:off x="4476417" y="4116430"/>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85257" y="4203022"/>
            <a:ext cx="1581652"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Decoder</a:t>
            </a:r>
          </a:p>
          <a:p>
            <a:pPr algn="ctr"/>
            <a:r>
              <a:rPr lang="en-IN" sz="1400" dirty="0">
                <a:latin typeface="Times New Roman" panose="02020603050405020304" pitchFamily="18" charset="0"/>
                <a:cs typeface="Times New Roman" panose="02020603050405020304" pitchFamily="18" charset="0"/>
              </a:rPr>
              <a:t>(Up sampling)</a:t>
            </a:r>
          </a:p>
        </p:txBody>
      </p:sp>
      <p:sp>
        <p:nvSpPr>
          <p:cNvPr id="36" name="Rectangle 35"/>
          <p:cNvSpPr/>
          <p:nvPr/>
        </p:nvSpPr>
        <p:spPr>
          <a:xfrm>
            <a:off x="1605519" y="4915924"/>
            <a:ext cx="1529344" cy="3558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Spatial wise </a:t>
            </a:r>
          </a:p>
        </p:txBody>
      </p:sp>
      <p:sp>
        <p:nvSpPr>
          <p:cNvPr id="46" name="Rectangle 45"/>
          <p:cNvSpPr/>
          <p:nvPr/>
        </p:nvSpPr>
        <p:spPr>
          <a:xfrm>
            <a:off x="1605519" y="5581256"/>
            <a:ext cx="1529344" cy="3558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Channel wise</a:t>
            </a:r>
          </a:p>
        </p:txBody>
      </p:sp>
      <p:sp>
        <p:nvSpPr>
          <p:cNvPr id="48" name="Rectangle 47"/>
          <p:cNvSpPr/>
          <p:nvPr/>
        </p:nvSpPr>
        <p:spPr>
          <a:xfrm>
            <a:off x="4858238" y="5581256"/>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ReLu</a:t>
            </a:r>
          </a:p>
        </p:txBody>
      </p:sp>
      <p:sp>
        <p:nvSpPr>
          <p:cNvPr id="49" name="Rectangle 48"/>
          <p:cNvSpPr/>
          <p:nvPr/>
        </p:nvSpPr>
        <p:spPr>
          <a:xfrm>
            <a:off x="4858238" y="4883900"/>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55" name="Rectangle 54"/>
          <p:cNvSpPr/>
          <p:nvPr/>
        </p:nvSpPr>
        <p:spPr>
          <a:xfrm>
            <a:off x="8217164" y="1461466"/>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56" name="Rectangle 55"/>
          <p:cNvSpPr/>
          <p:nvPr/>
        </p:nvSpPr>
        <p:spPr>
          <a:xfrm>
            <a:off x="8230253" y="2028228"/>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ReLu</a:t>
            </a:r>
          </a:p>
        </p:txBody>
      </p:sp>
      <p:cxnSp>
        <p:nvCxnSpPr>
          <p:cNvPr id="58" name="Connector: Elbow 57"/>
          <p:cNvCxnSpPr>
            <a:stCxn id="18" idx="3"/>
            <a:endCxn id="30" idx="0"/>
          </p:cNvCxnSpPr>
          <p:nvPr/>
        </p:nvCxnSpPr>
        <p:spPr>
          <a:xfrm flipH="1">
            <a:off x="2281800" y="1697355"/>
            <a:ext cx="7628401" cy="2392446"/>
          </a:xfrm>
          <a:prstGeom prst="bentConnector4">
            <a:avLst>
              <a:gd name="adj1" fmla="val -2997"/>
              <a:gd name="adj2" fmla="val 7243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397771" y="3432672"/>
            <a:ext cx="1959372"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Down Sampled image</a:t>
            </a:r>
          </a:p>
        </p:txBody>
      </p:sp>
      <p:cxnSp>
        <p:nvCxnSpPr>
          <p:cNvPr id="63" name="Connector: Elbow 62"/>
          <p:cNvCxnSpPr>
            <a:stCxn id="30" idx="2"/>
            <a:endCxn id="33" idx="1"/>
          </p:cNvCxnSpPr>
          <p:nvPr/>
        </p:nvCxnSpPr>
        <p:spPr>
          <a:xfrm rot="5400000" flipH="1" flipV="1">
            <a:off x="2855804" y="4615662"/>
            <a:ext cx="1046607" cy="2194617"/>
          </a:xfrm>
          <a:prstGeom prst="bentConnector4">
            <a:avLst>
              <a:gd name="adj1" fmla="val -21842"/>
              <a:gd name="adj2" fmla="val 736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33" idx="2"/>
            <a:endCxn id="37" idx="1"/>
          </p:cNvCxnSpPr>
          <p:nvPr/>
        </p:nvCxnSpPr>
        <p:spPr>
          <a:xfrm rot="5400000" flipH="1" flipV="1">
            <a:off x="6085394" y="4504224"/>
            <a:ext cx="1187130" cy="2330227"/>
          </a:xfrm>
          <a:prstGeom prst="bentConnector4">
            <a:avLst>
              <a:gd name="adj1" fmla="val -19257"/>
              <a:gd name="adj2" fmla="val 7226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576083" y="6490478"/>
            <a:ext cx="1959372"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Up Sampled image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182E2-C6D5-80D4-C24E-CBB9E7D7A139}"/>
              </a:ext>
            </a:extLst>
          </p:cNvPr>
          <p:cNvPicPr>
            <a:picLocks noChangeAspect="1"/>
          </p:cNvPicPr>
          <p:nvPr/>
        </p:nvPicPr>
        <p:blipFill>
          <a:blip r:embed="rId2"/>
          <a:stretch>
            <a:fillRect/>
          </a:stretch>
        </p:blipFill>
        <p:spPr>
          <a:xfrm>
            <a:off x="1409294" y="647459"/>
            <a:ext cx="9373412" cy="5563082"/>
          </a:xfrm>
          <a:prstGeom prst="rect">
            <a:avLst/>
          </a:prstGeom>
        </p:spPr>
      </p:pic>
      <p:sp>
        <p:nvSpPr>
          <p:cNvPr id="4" name="TextBox 3">
            <a:extLst>
              <a:ext uri="{FF2B5EF4-FFF2-40B4-BE49-F238E27FC236}">
                <a16:creationId xmlns:a16="http://schemas.microsoft.com/office/drawing/2014/main" id="{30CFF2F3-DDBC-B3C8-2B59-E709182AA7F6}"/>
              </a:ext>
            </a:extLst>
          </p:cNvPr>
          <p:cNvSpPr txBox="1"/>
          <p:nvPr/>
        </p:nvSpPr>
        <p:spPr>
          <a:xfrm>
            <a:off x="3283973" y="6331974"/>
            <a:ext cx="26890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Performance Metrics Code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244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66C35E-10D0-6599-765C-6E7798A21F2B}"/>
              </a:ext>
            </a:extLst>
          </p:cNvPr>
          <p:cNvSpPr txBox="1"/>
          <p:nvPr/>
        </p:nvSpPr>
        <p:spPr>
          <a:xfrm>
            <a:off x="4917232" y="6186196"/>
            <a:ext cx="2472612"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Performance Metrics</a:t>
            </a:r>
          </a:p>
        </p:txBody>
      </p:sp>
      <p:pic>
        <p:nvPicPr>
          <p:cNvPr id="7" name="Picture 6">
            <a:extLst>
              <a:ext uri="{FF2B5EF4-FFF2-40B4-BE49-F238E27FC236}">
                <a16:creationId xmlns:a16="http://schemas.microsoft.com/office/drawing/2014/main" id="{AD9BA5B3-AF64-C4FF-AB49-2F9A2D99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 y="502253"/>
            <a:ext cx="10916817" cy="553625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17D33-B921-9548-7D52-1C6BE1708AFE}"/>
              </a:ext>
            </a:extLst>
          </p:cNvPr>
          <p:cNvPicPr>
            <a:picLocks noChangeAspect="1"/>
          </p:cNvPicPr>
          <p:nvPr/>
        </p:nvPicPr>
        <p:blipFill>
          <a:blip r:embed="rId2"/>
          <a:stretch>
            <a:fillRect/>
          </a:stretch>
        </p:blipFill>
        <p:spPr>
          <a:xfrm>
            <a:off x="540563" y="1558139"/>
            <a:ext cx="10531753" cy="3482642"/>
          </a:xfrm>
          <a:prstGeom prst="rect">
            <a:avLst/>
          </a:prstGeom>
        </p:spPr>
      </p:pic>
      <p:sp>
        <p:nvSpPr>
          <p:cNvPr id="4" name="TextBox 3">
            <a:extLst>
              <a:ext uri="{FF2B5EF4-FFF2-40B4-BE49-F238E27FC236}">
                <a16:creationId xmlns:a16="http://schemas.microsoft.com/office/drawing/2014/main" id="{27950265-954E-5270-FBC3-A22C406E5DB7}"/>
              </a:ext>
            </a:extLst>
          </p:cNvPr>
          <p:cNvSpPr txBox="1"/>
          <p:nvPr/>
        </p:nvSpPr>
        <p:spPr>
          <a:xfrm>
            <a:off x="3810000" y="5775960"/>
            <a:ext cx="53806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Graph showing Accuracy and Dice </a:t>
            </a:r>
            <a:r>
              <a:rPr lang="en-IN" dirty="0" err="1">
                <a:latin typeface="Times New Roman" panose="02020603050405020304" pitchFamily="18" charset="0"/>
                <a:cs typeface="Times New Roman" panose="02020603050405020304" pitchFamily="18" charset="0"/>
              </a:rPr>
              <a:t>Simiarity</a:t>
            </a:r>
            <a:r>
              <a:rPr lang="en-IN" dirty="0">
                <a:latin typeface="Times New Roman" panose="02020603050405020304" pitchFamily="18" charset="0"/>
                <a:cs typeface="Times New Roman" panose="02020603050405020304" pitchFamily="18" charset="0"/>
              </a:rPr>
              <a:t> Coefficient</a:t>
            </a:r>
          </a:p>
        </p:txBody>
      </p:sp>
    </p:spTree>
    <p:extLst>
      <p:ext uri="{BB962C8B-B14F-4D97-AF65-F5344CB8AC3E}">
        <p14:creationId xmlns:p14="http://schemas.microsoft.com/office/powerpoint/2010/main" val="25393652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9CB63-AA93-DFA6-10E8-2B92269188F2}"/>
              </a:ext>
            </a:extLst>
          </p:cNvPr>
          <p:cNvPicPr>
            <a:picLocks noChangeAspect="1"/>
          </p:cNvPicPr>
          <p:nvPr/>
        </p:nvPicPr>
        <p:blipFill>
          <a:blip r:embed="rId2"/>
          <a:stretch>
            <a:fillRect/>
          </a:stretch>
        </p:blipFill>
        <p:spPr>
          <a:xfrm>
            <a:off x="826313" y="1714351"/>
            <a:ext cx="10539373" cy="3429297"/>
          </a:xfrm>
          <a:prstGeom prst="rect">
            <a:avLst/>
          </a:prstGeom>
        </p:spPr>
      </p:pic>
      <p:sp>
        <p:nvSpPr>
          <p:cNvPr id="4" name="TextBox 3">
            <a:extLst>
              <a:ext uri="{FF2B5EF4-FFF2-40B4-BE49-F238E27FC236}">
                <a16:creationId xmlns:a16="http://schemas.microsoft.com/office/drawing/2014/main" id="{97C3E795-DA87-E041-B1E9-F75AA0E1C8B4}"/>
              </a:ext>
            </a:extLst>
          </p:cNvPr>
          <p:cNvSpPr txBox="1"/>
          <p:nvPr/>
        </p:nvSpPr>
        <p:spPr>
          <a:xfrm>
            <a:off x="4732020" y="5836920"/>
            <a:ext cx="337143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Graph showing F1 Score and Loss</a:t>
            </a:r>
          </a:p>
        </p:txBody>
      </p:sp>
    </p:spTree>
    <p:extLst>
      <p:ext uri="{BB962C8B-B14F-4D97-AF65-F5344CB8AC3E}">
        <p14:creationId xmlns:p14="http://schemas.microsoft.com/office/powerpoint/2010/main" val="425942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5C49A-DB53-361D-2260-D7A9E5707173}"/>
              </a:ext>
            </a:extLst>
          </p:cNvPr>
          <p:cNvPicPr>
            <a:picLocks noChangeAspect="1"/>
          </p:cNvPicPr>
          <p:nvPr/>
        </p:nvPicPr>
        <p:blipFill>
          <a:blip r:embed="rId2"/>
          <a:stretch>
            <a:fillRect/>
          </a:stretch>
        </p:blipFill>
        <p:spPr>
          <a:xfrm>
            <a:off x="60959" y="1177095"/>
            <a:ext cx="6035041" cy="4236915"/>
          </a:xfrm>
          <a:prstGeom prst="rect">
            <a:avLst/>
          </a:prstGeom>
        </p:spPr>
      </p:pic>
      <p:pic>
        <p:nvPicPr>
          <p:cNvPr id="5" name="Picture 4">
            <a:extLst>
              <a:ext uri="{FF2B5EF4-FFF2-40B4-BE49-F238E27FC236}">
                <a16:creationId xmlns:a16="http://schemas.microsoft.com/office/drawing/2014/main" id="{B34C29CD-758D-03EB-E5AF-B7F476B600D9}"/>
              </a:ext>
            </a:extLst>
          </p:cNvPr>
          <p:cNvPicPr>
            <a:picLocks noChangeAspect="1"/>
          </p:cNvPicPr>
          <p:nvPr/>
        </p:nvPicPr>
        <p:blipFill>
          <a:blip r:embed="rId3"/>
          <a:stretch>
            <a:fillRect/>
          </a:stretch>
        </p:blipFill>
        <p:spPr>
          <a:xfrm>
            <a:off x="5394959" y="1123950"/>
            <a:ext cx="6797041" cy="4290060"/>
          </a:xfrm>
          <a:prstGeom prst="rect">
            <a:avLst/>
          </a:prstGeom>
        </p:spPr>
      </p:pic>
      <p:sp>
        <p:nvSpPr>
          <p:cNvPr id="6" name="TextBox 5">
            <a:extLst>
              <a:ext uri="{FF2B5EF4-FFF2-40B4-BE49-F238E27FC236}">
                <a16:creationId xmlns:a16="http://schemas.microsoft.com/office/drawing/2014/main" id="{A80A8BFA-ED80-A45B-DDBE-3322C513D897}"/>
              </a:ext>
            </a:extLst>
          </p:cNvPr>
          <p:cNvSpPr txBox="1"/>
          <p:nvPr/>
        </p:nvSpPr>
        <p:spPr>
          <a:xfrm>
            <a:off x="4564380" y="5814060"/>
            <a:ext cx="396775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Graph showing Precision and Specificity</a:t>
            </a:r>
          </a:p>
        </p:txBody>
      </p:sp>
    </p:spTree>
    <p:extLst>
      <p:ext uri="{BB962C8B-B14F-4D97-AF65-F5344CB8AC3E}">
        <p14:creationId xmlns:p14="http://schemas.microsoft.com/office/powerpoint/2010/main" val="4057030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2642" y="759125"/>
            <a:ext cx="20789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Dataset</a:t>
            </a:r>
            <a:endParaRPr lang="en-IN"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92369" y="2061712"/>
            <a:ext cx="8945593"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Dataset Name: </a:t>
            </a:r>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2018 and </a:t>
            </a:r>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2019.</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Description: </a:t>
            </a:r>
            <a:r>
              <a:rPr lang="en-IN" dirty="0">
                <a:latin typeface="Times New Roman" panose="02020603050405020304" pitchFamily="18" charset="0"/>
                <a:cs typeface="Times New Roman" panose="02020603050405020304" pitchFamily="18" charset="0"/>
              </a:rPr>
              <a:t>These datasets contain multi-modal brain MRI scans of glioma patients, with </a:t>
            </a:r>
            <a:r>
              <a:rPr lang="en-IN" dirty="0" err="1">
                <a:latin typeface="Times New Roman" panose="02020603050405020304" pitchFamily="18" charset="0"/>
                <a:cs typeface="Times New Roman" panose="02020603050405020304" pitchFamily="18" charset="0"/>
              </a:rPr>
              <a:t>labeled</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regions for segmentation tasks. They include FLAIR, T1, T1c, and T2 sequences.</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Content: </a:t>
            </a:r>
            <a:r>
              <a:rPr lang="en-IN" dirty="0">
                <a:latin typeface="Times New Roman" panose="02020603050405020304" pitchFamily="18" charset="0"/>
                <a:cs typeface="Times New Roman" panose="02020603050405020304" pitchFamily="18" charset="0"/>
              </a:rPr>
              <a:t>The datasets include over 200 MRI scans with annotations for whole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core, and enhancing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regions.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93103" y="1544226"/>
            <a:ext cx="10608906"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improvements include integrating clinical metadata (age, tumor grade, genetic markers) for personalized predictions.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model generalization by evaluating on more datasets (e.g.,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2020, 2021) for broader applicability across scanners and institutions.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 from 2D to 3D data for richer spatial context and better handling of complex tumor structures.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semi-supervised and weakly-supervised learning to reduce reliance on labeled data.</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the model for real-time clinical use with lightweight architectures and hardware accelerations.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post-processing methods such as CRFs or region-growing techniques to refine results and reduce false positives.</a:t>
            </a:r>
          </a:p>
        </p:txBody>
      </p:sp>
      <p:sp>
        <p:nvSpPr>
          <p:cNvPr id="3" name="TextBox 2"/>
          <p:cNvSpPr txBox="1"/>
          <p:nvPr/>
        </p:nvSpPr>
        <p:spPr>
          <a:xfrm>
            <a:off x="793102" y="541176"/>
            <a:ext cx="7763069"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CONCLUSION AND FUTURE WORK</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1845" y="317240"/>
            <a:ext cx="396709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77077" y="1051715"/>
            <a:ext cx="11069117" cy="5859746"/>
          </a:xfrm>
          <a:prstGeom prst="rect">
            <a:avLst/>
          </a:prstGeom>
          <a:noFill/>
        </p:spPr>
        <p:txBody>
          <a:bodyPr wrap="square" rtlCol="0">
            <a:spAutoFit/>
          </a:bodyPr>
          <a:lstStyle/>
          <a:p>
            <a:pPr marL="342900" lvl="0" indent="-342900" algn="just">
              <a:lnSpc>
                <a:spcPct val="150000"/>
              </a:lnSpc>
              <a:spcAft>
                <a:spcPts val="800"/>
              </a:spcAft>
              <a:buFont typeface="+mj-lt"/>
              <a:buAutoNum type="arabicPeriod"/>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Abidin, Z.U., Naqvi, R.A., Haider, A., Kim, H.S., Jeong, D. and Lee, S.W., 2024. Recent deep learning-based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models using multi-modality magnetic resonance imaging: A prospective survey. </a:t>
            </a:r>
            <a:r>
              <a:rPr lang="en-IN" sz="1750" i="1" kern="100" dirty="0">
                <a:effectLst/>
                <a:latin typeface="Times New Roman" panose="02020603050405020304" pitchFamily="18" charset="0"/>
                <a:ea typeface="Calibri" panose="020F0502020204030204" pitchFamily="34" charset="0"/>
                <a:cs typeface="Latha" panose="020B0604020202020204" pitchFamily="34" charset="0"/>
              </a:rPr>
              <a:t>Frontiers in Bioengineering and Biotechnology</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a:t>
            </a:r>
            <a:r>
              <a:rPr lang="en-IN" sz="1750" i="1" kern="100" dirty="0">
                <a:effectLst/>
                <a:latin typeface="Times New Roman" panose="02020603050405020304" pitchFamily="18" charset="0"/>
                <a:ea typeface="Calibri" panose="020F0502020204030204" pitchFamily="34" charset="0"/>
                <a:cs typeface="Latha" panose="020B0604020202020204" pitchFamily="34" charset="0"/>
              </a:rPr>
              <a:t>12</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p.1392807.</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Feng, Y., Cao, Y., An, D., Liu, P., Liao, X. and Yu, B., 2024.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DAUnet</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A U-shaped network combining deep supervision and attention for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Knowledge-Based Systems, 285, p.111348.</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a:tabLst>
                <a:tab pos="457200" algn="l"/>
              </a:tabLst>
            </a:pP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Aboussaleh</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I., Riffi, J., Mahraz, A.M. and Tairi, H., 2024. Inception-</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UDet</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an improved U-Net architecture for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Annals of Data Science, 11(3), pp.831-853.</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Li, H.B., Conte, G.M., Hu, Q., Anwar, S.M., Kofler, F.,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Ezhov</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I., van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Leemput</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K.,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Piraud</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M., Diaz, M., Cole, B. and Calabrese, E., 2024. The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BraTS</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challenge 2023: Brain MR image synthesis for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BraSyn</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ArXiv</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pp.arXiv-2305.</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a:tabLst>
                <a:tab pos="457200" algn="l"/>
              </a:tabLst>
            </a:pP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Karimijafarbigloo</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 Azad, R.,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Kazerouni</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A.,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Ebadollahi</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 and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Merhof</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D., 2024, January.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Mmcformer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Missing modality compensation transformer for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In Medical Imaging with Deep Learning (pp. 1144-1162). PMLR.</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EC6FBC-096B-808C-9830-060325DB3277}"/>
              </a:ext>
            </a:extLst>
          </p:cNvPr>
          <p:cNvSpPr txBox="1"/>
          <p:nvPr/>
        </p:nvSpPr>
        <p:spPr>
          <a:xfrm>
            <a:off x="727587" y="817147"/>
            <a:ext cx="10736826" cy="5028749"/>
          </a:xfrm>
          <a:prstGeom prst="rect">
            <a:avLst/>
          </a:prstGeom>
          <a:noFill/>
        </p:spPr>
        <p:txBody>
          <a:bodyPr wrap="square">
            <a:spAutoFit/>
          </a:bodyPr>
          <a:lstStyle/>
          <a:p>
            <a:pPr marL="342900" lvl="0" indent="-342900" algn="just">
              <a:lnSpc>
                <a:spcPct val="150000"/>
              </a:lnSpc>
              <a:spcAft>
                <a:spcPts val="800"/>
              </a:spcAft>
              <a:buFont typeface="+mj-lt"/>
              <a:buAutoNum type="arabicPeriod" startAt="6"/>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Zhang, W., Chen, S., Ma, Y., Liu, Y. and Cao, X., 2024.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ETUNet</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Exploring efficient transformer enhanced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UNet</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for 3D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Computers in Biology and Medicine, 171, p.108005.</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6"/>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B. H. Menze </a:t>
            </a:r>
            <a:r>
              <a:rPr lang="en-IN" sz="1750" i="1" kern="100" dirty="0">
                <a:effectLst/>
                <a:latin typeface="Times New Roman" panose="02020603050405020304" pitchFamily="18" charset="0"/>
                <a:ea typeface="Calibri" panose="020F0502020204030204" pitchFamily="34" charset="0"/>
                <a:cs typeface="Latha" panose="020B0604020202020204" pitchFamily="34" charset="0"/>
              </a:rPr>
              <a:t>et al.</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“The Multimodal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Image Segmentation Benchmark (BRATS),” </a:t>
            </a:r>
            <a:r>
              <a:rPr lang="en-IN" sz="1750" i="1" kern="100" dirty="0">
                <a:effectLst/>
                <a:latin typeface="Times New Roman" panose="02020603050405020304" pitchFamily="18" charset="0"/>
                <a:ea typeface="Calibri" panose="020F0502020204030204" pitchFamily="34" charset="0"/>
                <a:cs typeface="Latha" panose="020B0604020202020204" pitchFamily="34" charset="0"/>
              </a:rPr>
              <a:t>IEEE Transactions on Medical Imaging</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vol. 34, no. 10, pp. 1993–2024, 2015,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doi</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10.1109/TMI.2014.2377694.</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6"/>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Zhou, T., 2024. M2GCNet: Multi-Modal Graph Convolution Network for Precise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Across Multiple MRI Sequences. IEEE Transactions on Image Processing.</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6"/>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Pereira, S., Pinto, A., Alves, V. and Silva, C.A., 2016.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using convolutional neural networks in MRI images. IEEE transactions on medical imaging, 35(5), pp.1240-1251.</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6"/>
              <a:tabLst>
                <a:tab pos="457200" algn="l"/>
              </a:tabLst>
            </a:pPr>
            <a:r>
              <a:rPr lang="en-IN" sz="1750" kern="100" dirty="0">
                <a:effectLst/>
                <a:latin typeface="Times New Roman" panose="02020603050405020304" pitchFamily="18" charset="0"/>
                <a:ea typeface="Calibri" panose="020F0502020204030204" pitchFamily="34" charset="0"/>
                <a:cs typeface="Latha" panose="020B0604020202020204" pitchFamily="34" charset="0"/>
              </a:rPr>
              <a:t>Patel, D., Patel, D., Saxena, R. and Akilan, T., 2023, July. Multi-class brain </a:t>
            </a:r>
            <a:r>
              <a:rPr lang="en-IN" sz="175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50" kern="100" dirty="0">
                <a:effectLst/>
                <a:latin typeface="Times New Roman" panose="02020603050405020304" pitchFamily="18" charset="0"/>
                <a:ea typeface="Calibri" panose="020F0502020204030204" pitchFamily="34" charset="0"/>
                <a:cs typeface="Latha" panose="020B0604020202020204" pitchFamily="34" charset="0"/>
              </a:rPr>
              <a:t> segmentation using graph attention network. In 2023 8th International Conference on Signal and Image Processing (ICSIP) (pp. 196-201). IEEE.</a:t>
            </a:r>
            <a:endParaRPr lang="en-IN" sz="175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1279241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0D530-3F86-C065-FFA5-7D9EE7882155}"/>
              </a:ext>
            </a:extLst>
          </p:cNvPr>
          <p:cNvSpPr txBox="1"/>
          <p:nvPr/>
        </p:nvSpPr>
        <p:spPr>
          <a:xfrm>
            <a:off x="550607" y="204207"/>
            <a:ext cx="11277600" cy="6621493"/>
          </a:xfrm>
          <a:prstGeom prst="rect">
            <a:avLst/>
          </a:prstGeom>
          <a:noFill/>
        </p:spPr>
        <p:txBody>
          <a:bodyPr wrap="square">
            <a:spAutoFit/>
          </a:bodyPr>
          <a:lstStyle/>
          <a:p>
            <a:pPr marL="342900" lvl="0" indent="-342900" algn="just">
              <a:lnSpc>
                <a:spcPct val="150000"/>
              </a:lnSpc>
              <a:spcAft>
                <a:spcPts val="800"/>
              </a:spcAft>
              <a:buFont typeface="+mj-lt"/>
              <a:buAutoNum type="arabicPeriod" startAt="11"/>
              <a:tabLst>
                <a:tab pos="457200" algn="l"/>
              </a:tabLst>
            </a:pPr>
            <a:r>
              <a:rPr lang="en-IN" sz="1700" kern="100" dirty="0">
                <a:effectLst/>
                <a:latin typeface="Times New Roman" panose="02020603050405020304" pitchFamily="18" charset="0"/>
                <a:ea typeface="Calibri" panose="020F0502020204030204" pitchFamily="34" charset="0"/>
                <a:cs typeface="Latha" panose="020B0604020202020204" pitchFamily="34" charset="0"/>
              </a:rPr>
              <a:t>Ramkumar, M., Kumar, R.S., Padmapriya, R. and Karthick, S., 2024.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and survival time prediction using graph momentum fully convolutional network with modified Elman spike neural network. International Journal of Imaging Systems and Technology, 34(1), p.e23005.</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11"/>
              <a:tabLst>
                <a:tab pos="457200" algn="l"/>
              </a:tabLst>
            </a:pPr>
            <a:r>
              <a:rPr lang="en-IN" sz="1700" kern="100" dirty="0">
                <a:effectLst/>
                <a:latin typeface="Times New Roman" panose="02020603050405020304" pitchFamily="18" charset="0"/>
                <a:ea typeface="Calibri" panose="020F0502020204030204" pitchFamily="34" charset="0"/>
                <a:cs typeface="Latha" panose="020B0604020202020204" pitchFamily="34" charset="0"/>
              </a:rPr>
              <a:t>Hussain, S., Anwar, S.M. and Majid, M., 2017, July.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using cascaded deep convolutional neural network. In 2017 39th annual International Conference of the IEEE engineering in medicine and biology Society (EMBC) (pp. 1998-2001). IEEE.</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11"/>
              <a:tabLst>
                <a:tab pos="457200" algn="l"/>
              </a:tabLst>
            </a:pPr>
            <a:r>
              <a:rPr lang="en-IN" sz="1700" kern="100" dirty="0">
                <a:effectLst/>
                <a:latin typeface="Times New Roman" panose="02020603050405020304" pitchFamily="18" charset="0"/>
                <a:ea typeface="Calibri" panose="020F0502020204030204" pitchFamily="34" charset="0"/>
                <a:cs typeface="Latha" panose="020B0604020202020204" pitchFamily="34" charset="0"/>
              </a:rPr>
              <a:t>Hu, K., Gan, Q., Zhang, Y., Deng, S., Xiao, F., Huang, W., Cao, C. and Gao, X., 2019.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using multi-cascaded convolutional neural networks and conditional random field. IEEE Access, 7, pp.92615-92629.</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11"/>
              <a:tabLst>
                <a:tab pos="457200" algn="l"/>
              </a:tabLst>
            </a:pP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Nizamani</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A.H., Chen, Z.,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Nizamani</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A.A. and Bhatti, U.A., 2023. Advance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using feature fusion methods with deep U-Net model with CNN for MRI data. Journal of King Saud University-Computer and Information Sciences, 35(9), p.101793.</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11"/>
              <a:tabLst>
                <a:tab pos="457200" algn="l"/>
              </a:tabLst>
            </a:pP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Ottom</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M.A., Rahman, H.A. and Dinov, I.D., 2022.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Znet</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deep learning approach for 2D MRI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IEEE Journal of Translational Engineering in Health and Medicine, 10, pp.1-8.</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mj-lt"/>
              <a:buAutoNum type="arabicPeriod" startAt="11"/>
              <a:tabLst>
                <a:tab pos="457200" algn="l"/>
              </a:tabLst>
            </a:pPr>
            <a:r>
              <a:rPr lang="en-IN" sz="1700" kern="100" dirty="0">
                <a:effectLst/>
                <a:latin typeface="Times New Roman" panose="02020603050405020304" pitchFamily="18" charset="0"/>
                <a:ea typeface="Calibri" panose="020F0502020204030204" pitchFamily="34" charset="0"/>
                <a:cs typeface="Latha" panose="020B0604020202020204" pitchFamily="34" charset="0"/>
              </a:rPr>
              <a:t>Islam, M. and Ren, H., 2017, September. Fully convolutional network with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hypercolumn</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features for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In Proceedings of MICCAI workshop on multimodal brain </a:t>
            </a:r>
            <a:r>
              <a:rPr lang="en-IN" sz="1700" kern="100" dirty="0" err="1">
                <a:effectLst/>
                <a:latin typeface="Times New Roman" panose="02020603050405020304" pitchFamily="18" charset="0"/>
                <a:ea typeface="Calibri" panose="020F0502020204030204" pitchFamily="34" charset="0"/>
                <a:cs typeface="Latha" panose="020B0604020202020204" pitchFamily="34" charset="0"/>
              </a:rPr>
              <a:t>tumor</a:t>
            </a:r>
            <a:r>
              <a:rPr lang="en-IN" sz="1700" kern="100" dirty="0">
                <a:effectLst/>
                <a:latin typeface="Times New Roman" panose="02020603050405020304" pitchFamily="18" charset="0"/>
                <a:ea typeface="Calibri" panose="020F0502020204030204" pitchFamily="34" charset="0"/>
                <a:cs typeface="Latha" panose="020B0604020202020204" pitchFamily="34" charset="0"/>
              </a:rPr>
              <a:t> segmentation challenge (BRATS).</a:t>
            </a:r>
            <a:endParaRPr lang="en-IN" sz="17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168580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834" y="585643"/>
            <a:ext cx="4313208"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Details of modules</a:t>
            </a:r>
            <a:endParaRPr lang="en-IN" sz="3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17760" y="1481187"/>
            <a:ext cx="4011282" cy="400110"/>
          </a:xfrm>
          <a:prstGeom prst="rect">
            <a:avLst/>
          </a:prstGeom>
          <a:noFill/>
        </p:spPr>
        <p:txBody>
          <a:bodyPr wrap="square" rtlCol="0">
            <a:spAutoFit/>
          </a:bodyPr>
          <a:lstStyle/>
          <a:p>
            <a:r>
              <a:rPr lang="en-US" sz="2000" b="1" dirty="0"/>
              <a:t>1.</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Preprocessing Module</a:t>
            </a:r>
            <a:endParaRPr lang="en-IN" sz="2000" b="1" dirty="0"/>
          </a:p>
        </p:txBody>
      </p:sp>
      <p:sp>
        <p:nvSpPr>
          <p:cNvPr id="7" name="Rectangle 6"/>
          <p:cNvSpPr/>
          <p:nvPr/>
        </p:nvSpPr>
        <p:spPr>
          <a:xfrm>
            <a:off x="5166863" y="2222843"/>
            <a:ext cx="1858274" cy="2118839"/>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sz="1200" dirty="0">
              <a:latin typeface="Times New Roman" panose="02020603050405020304" pitchFamily="18" charset="0"/>
              <a:cs typeface="Times New Roman" panose="02020603050405020304" pitchFamily="18" charset="0"/>
            </a:endParaRPr>
          </a:p>
        </p:txBody>
      </p:sp>
      <p:sp>
        <p:nvSpPr>
          <p:cNvPr id="8" name="Rectangle 7"/>
          <p:cNvSpPr/>
          <p:nvPr/>
        </p:nvSpPr>
        <p:spPr>
          <a:xfrm>
            <a:off x="5440393" y="2783432"/>
            <a:ext cx="1311215" cy="3278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tx1"/>
                </a:solidFill>
              </a:rPr>
              <a:t>Normalization</a:t>
            </a:r>
          </a:p>
        </p:txBody>
      </p:sp>
      <p:sp>
        <p:nvSpPr>
          <p:cNvPr id="9" name="Rectangle 8"/>
          <p:cNvSpPr/>
          <p:nvPr/>
        </p:nvSpPr>
        <p:spPr>
          <a:xfrm>
            <a:off x="5440392" y="3383251"/>
            <a:ext cx="1311216" cy="294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rPr>
              <a:t>Resizing</a:t>
            </a:r>
          </a:p>
        </p:txBody>
      </p:sp>
      <p:sp>
        <p:nvSpPr>
          <p:cNvPr id="20" name="TextBox 19"/>
          <p:cNvSpPr txBox="1"/>
          <p:nvPr/>
        </p:nvSpPr>
        <p:spPr>
          <a:xfrm>
            <a:off x="3671162" y="3253740"/>
            <a:ext cx="1340349" cy="276999"/>
          </a:xfrm>
          <a:prstGeom prst="rect">
            <a:avLst/>
          </a:prstGeom>
          <a:noFill/>
        </p:spPr>
        <p:txBody>
          <a:bodyPr wrap="square" rtlCol="0">
            <a:spAutoFit/>
          </a:bodyPr>
          <a:lstStyle/>
          <a:p>
            <a:r>
              <a:rPr lang="fr-FR" sz="1200" dirty="0">
                <a:latin typeface="Times New Roman" panose="02020603050405020304" pitchFamily="18" charset="0"/>
                <a:cs typeface="Times New Roman" panose="02020603050405020304" pitchFamily="18" charset="0"/>
              </a:rPr>
              <a:t>Raw MRI images</a:t>
            </a:r>
            <a:endParaRPr lang="en-IN" sz="1200" dirty="0">
              <a:latin typeface="Times New Roman" panose="02020603050405020304" pitchFamily="18" charset="0"/>
              <a:cs typeface="Times New Roman" panose="02020603050405020304" pitchFamily="18" charset="0"/>
            </a:endParaRPr>
          </a:p>
        </p:txBody>
      </p:sp>
      <p:cxnSp>
        <p:nvCxnSpPr>
          <p:cNvPr id="42" name="Straight Arrow Connector 41"/>
          <p:cNvCxnSpPr>
            <a:stCxn id="7" idx="3"/>
          </p:cNvCxnSpPr>
          <p:nvPr/>
        </p:nvCxnSpPr>
        <p:spPr>
          <a:xfrm flipV="1">
            <a:off x="7025137" y="3282262"/>
            <a:ext cx="1497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025137" y="3244751"/>
            <a:ext cx="20703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Preprocessed MRI images</a:t>
            </a:r>
            <a:endParaRPr lang="en-IN" sz="1200" dirty="0"/>
          </a:p>
        </p:txBody>
      </p:sp>
      <p:cxnSp>
        <p:nvCxnSpPr>
          <p:cNvPr id="47" name="Straight Arrow Connector 46"/>
          <p:cNvCxnSpPr>
            <a:endCxn id="7" idx="1"/>
          </p:cNvCxnSpPr>
          <p:nvPr/>
        </p:nvCxnSpPr>
        <p:spPr>
          <a:xfrm>
            <a:off x="3536963" y="3282263"/>
            <a:ext cx="1629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4928</Words>
  <Application>Microsoft Office PowerPoint</Application>
  <PresentationFormat>Widescreen</PresentationFormat>
  <Paragraphs>453</Paragraphs>
  <Slides>89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Times New Roman</vt:lpstr>
      <vt:lpstr>Wingdings</vt:lpstr>
      <vt:lpstr>Office Theme</vt:lpstr>
      <vt:lpstr>Advanced Graph Convolution Networks for MRI - Based Brain Tumor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Graph Convolution Networks for MRI - Based Brain Tumor Segmentation</dc:title>
  <dc:creator>Sai Rishi</dc:creator>
  <cp:lastModifiedBy>kesava krish</cp:lastModifiedBy>
  <cp:revision>394</cp:revision>
  <dcterms:created xsi:type="dcterms:W3CDTF">2025-01-24T15:06:00Z</dcterms:created>
  <dcterms:modified xsi:type="dcterms:W3CDTF">2025-05-01T15:18:04Z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0FA705CFF58F4A18BD4EEA5FD629B469_12</vt:lpwstr>
  </property>
  <property fmtid="{D5CDD505-2E9C-101B-9397-08002B2CF9AE}" pid="3" name="KSOProductBuildVer">
    <vt:lpwstr>1033-12.2.0.20796</vt:lpwstr>
  </property>
</Properties>
</file>